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2" r:id="rId6"/>
    <p:sldId id="272" r:id="rId7"/>
    <p:sldId id="274" r:id="rId8"/>
    <p:sldId id="275" r:id="rId9"/>
    <p:sldId id="273" r:id="rId10"/>
    <p:sldId id="276" r:id="rId11"/>
    <p:sldId id="326" r:id="rId12"/>
    <p:sldId id="265" r:id="rId13"/>
    <p:sldId id="327" r:id="rId14"/>
    <p:sldId id="328" r:id="rId15"/>
    <p:sldId id="329" r:id="rId16"/>
    <p:sldId id="279" r:id="rId17"/>
    <p:sldId id="320" r:id="rId18"/>
    <p:sldId id="286" r:id="rId19"/>
    <p:sldId id="282" r:id="rId20"/>
    <p:sldId id="331" r:id="rId21"/>
    <p:sldId id="332" r:id="rId22"/>
    <p:sldId id="334" r:id="rId23"/>
    <p:sldId id="335" r:id="rId24"/>
    <p:sldId id="336" r:id="rId25"/>
    <p:sldId id="338" r:id="rId26"/>
    <p:sldId id="339" r:id="rId27"/>
    <p:sldId id="340" r:id="rId28"/>
    <p:sldId id="341" r:id="rId29"/>
    <p:sldId id="290" r:id="rId30"/>
    <p:sldId id="343" r:id="rId31"/>
    <p:sldId id="344" r:id="rId32"/>
    <p:sldId id="313" r:id="rId33"/>
    <p:sldId id="314" r:id="rId34"/>
    <p:sldId id="315" r:id="rId35"/>
    <p:sldId id="316" r:id="rId36"/>
    <p:sldId id="317" r:id="rId37"/>
    <p:sldId id="318" r:id="rId38"/>
    <p:sldId id="348" r:id="rId39"/>
    <p:sldId id="324" r:id="rId40"/>
    <p:sldId id="346" r:id="rId41"/>
    <p:sldId id="347" r:id="rId42"/>
    <p:sldId id="349" r:id="rId43"/>
    <p:sldId id="351" r:id="rId44"/>
    <p:sldId id="304" r:id="rId45"/>
    <p:sldId id="305" r:id="rId46"/>
    <p:sldId id="312" r:id="rId47"/>
    <p:sldId id="350" r:id="rId48"/>
    <p:sldId id="33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9"/>
    <p:restoredTop sz="84060"/>
  </p:normalViewPr>
  <p:slideViewPr>
    <p:cSldViewPr snapToGrid="0" snapToObjects="1">
      <p:cViewPr varScale="1">
        <p:scale>
          <a:sx n="71" d="100"/>
          <a:sy n="71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75F0-4B1A-894F-86BA-D52C4E7F451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42F9E-BC24-AA4E-BC64-620770C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ompleteideas.net/book/ebook/node12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off what Michael discussed about learning in sequence</a:t>
            </a:r>
          </a:p>
          <a:p>
            <a:r>
              <a:rPr lang="en-US" dirty="0"/>
              <a:t>Interactive – chat </a:t>
            </a:r>
          </a:p>
          <a:p>
            <a:r>
              <a:rPr lang="en-US" dirty="0"/>
              <a:t>More algorithmic overview of these 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82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858775_0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1858775_0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940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1858775_0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1858775_0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150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1858775_0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1858775_0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287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1858775_0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1858775_0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98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difference with error driven</a:t>
            </a:r>
          </a:p>
          <a:p>
            <a:r>
              <a:rPr lang="en-US" dirty="0"/>
              <a:t>Animals and humans are constantly making predictions about their world so that they can plan behavior</a:t>
            </a:r>
          </a:p>
          <a:p>
            <a:r>
              <a:rPr lang="en-US" dirty="0"/>
              <a:t>Tracking running average of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CD08A-3CF1-1E45-8DC1-78369FE610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1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46804712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46804712e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10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would </a:t>
            </a:r>
            <a:r>
              <a:rPr lang="en-US" dirty="0" err="1"/>
              <a:t>thje</a:t>
            </a:r>
            <a:r>
              <a:rPr lang="en-US" dirty="0"/>
              <a:t> model predict</a:t>
            </a:r>
          </a:p>
          <a:p>
            <a:r>
              <a:rPr lang="en-US" dirty="0"/>
              <a:t>what do you think would happen?</a:t>
            </a:r>
          </a:p>
          <a:p>
            <a:r>
              <a:rPr lang="en-US" dirty="0"/>
              <a:t>Only learning from immediate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5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think about a "good" chess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9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Value of everything that can happen from now 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65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use other stimuli to “bootstrap” learning</a:t>
            </a:r>
          </a:p>
          <a:p>
            <a:endParaRPr lang="en-US" dirty="0"/>
          </a:p>
          <a:p>
            <a:r>
              <a:rPr lang="en-US" dirty="0"/>
              <a:t>There’s an issue here….what happens if this sequence is really long?</a:t>
            </a:r>
          </a:p>
          <a:p>
            <a:r>
              <a:rPr lang="en-US" dirty="0"/>
              <a:t>- Farther away in time from the reward</a:t>
            </a:r>
          </a:p>
          <a:p>
            <a:endParaRPr lang="en-US" dirty="0"/>
          </a:p>
          <a:p>
            <a:r>
              <a:rPr lang="en-US" dirty="0"/>
              <a:t>typo </a:t>
            </a:r>
            <a:r>
              <a:rPr lang="en-US" dirty="0" err="1"/>
              <a:t>slifde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28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858775_0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121858775_0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631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use other stimuli to “bootstrap” learning</a:t>
            </a:r>
          </a:p>
          <a:p>
            <a:endParaRPr lang="en-US" dirty="0"/>
          </a:p>
          <a:p>
            <a:r>
              <a:rPr lang="en-US" dirty="0"/>
              <a:t>There’s an issue here….what happens if this sequence is really long?</a:t>
            </a:r>
          </a:p>
          <a:p>
            <a:r>
              <a:rPr lang="en-US" dirty="0"/>
              <a:t>- Farther away in time from the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30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Ignore actions for a second</a:t>
            </a:r>
          </a:p>
          <a:p>
            <a:r>
              <a:rPr lang="en-US" dirty="0"/>
              <a:t>Bellman – because of </a:t>
            </a:r>
            <a:r>
              <a:rPr lang="en-US" dirty="0" err="1"/>
              <a:t>markovian</a:t>
            </a:r>
            <a:r>
              <a:rPr lang="en-US" dirty="0"/>
              <a:t> property, can express future discounted value in close-form recursive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CD08A-3CF1-1E45-8DC1-78369FE61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010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ee52b7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ee52b7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Several dopamine pathways: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Reward (VTA</a:t>
            </a:r>
            <a:r>
              <a:rPr lang="en-US" sz="1200" dirty="0">
                <a:solidFill>
                  <a:srgbClr val="FFFFFF"/>
                </a:solidFill>
                <a:effectLst/>
                <a:latin typeface="Wingdings" pitchFamily="2" charset="2"/>
              </a:rPr>
              <a:t> -&gt; </a:t>
            </a:r>
            <a:r>
              <a:rPr lang="en-US" sz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NAcc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Executive (VTA</a:t>
            </a:r>
            <a:r>
              <a:rPr lang="en-US" sz="1200" dirty="0">
                <a:solidFill>
                  <a:srgbClr val="FFFFFF"/>
                </a:solidFill>
                <a:effectLst/>
                <a:latin typeface="Wingdings" pitchFamily="2" charset="2"/>
              </a:rPr>
              <a:t> -&gt;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PFC)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Motor (</a:t>
            </a:r>
            <a:r>
              <a:rPr lang="en-US" sz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SNc</a:t>
            </a:r>
            <a:r>
              <a:rPr lang="en-US" sz="1200" dirty="0">
                <a:solidFill>
                  <a:srgbClr val="FFFFFF"/>
                </a:solidFill>
                <a:effectLst/>
                <a:latin typeface="Wingdings" pitchFamily="2" charset="2"/>
              </a:rPr>
              <a:t> -&gt;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striatum)</a:t>
            </a:r>
          </a:p>
          <a:p>
            <a:b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endParaRPr lang="en-US" sz="120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Each linked to different cognitive and psychopathology phenomena</a:t>
            </a:r>
          </a:p>
          <a:p>
            <a:endParaRPr lang="en-US" sz="120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Parkinson’s Disease</a:t>
            </a:r>
          </a:p>
          <a:p>
            <a:r>
              <a:rPr lang="en-US" sz="1200" dirty="0">
                <a:solidFill>
                  <a:srgbClr val="ECC594"/>
                </a:solidFill>
                <a:effectLst/>
                <a:latin typeface="Calibri" panose="020F0502020204030204" pitchFamily="34" charset="0"/>
              </a:rPr>
              <a:t>Motor control + initiation?</a:t>
            </a:r>
          </a:p>
          <a:p>
            <a:endParaRPr lang="en-US" sz="1200" dirty="0">
              <a:solidFill>
                <a:srgbClr val="ECC594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Intracranial self-stimulation;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Drug </a:t>
            </a:r>
            <a:r>
              <a:rPr lang="en-US" sz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addiction;Natural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rewards</a:t>
            </a:r>
          </a:p>
          <a:p>
            <a:r>
              <a:rPr lang="en-US" sz="1200" dirty="0">
                <a:solidFill>
                  <a:srgbClr val="ECC594"/>
                </a:solidFill>
                <a:effectLst/>
                <a:latin typeface="Calibri" panose="020F0502020204030204" pitchFamily="34" charset="0"/>
              </a:rPr>
              <a:t>Reward pathway? </a:t>
            </a:r>
          </a:p>
          <a:p>
            <a:r>
              <a:rPr lang="en-US" sz="1200" dirty="0">
                <a:solidFill>
                  <a:srgbClr val="ECC594"/>
                </a:solidFill>
                <a:effectLst/>
                <a:latin typeface="Calibri" panose="020F0502020204030204" pitchFamily="34" charset="0"/>
              </a:rPr>
              <a:t>Learning?</a:t>
            </a:r>
          </a:p>
          <a:p>
            <a:endParaRPr lang="en-US" sz="1200" dirty="0">
              <a:solidFill>
                <a:srgbClr val="ECC594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Also involved in: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•Working memory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•Novel situations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•ADHD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•Schizophrenia</a:t>
            </a:r>
          </a:p>
          <a:p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•…</a:t>
            </a:r>
          </a:p>
          <a:p>
            <a:endParaRPr lang="en-US" sz="120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027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ee52b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2ee52b7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7459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ee74cf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ee74cf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808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ee74cf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2ee74cf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499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ee74cf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2ee74cf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376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ee74cf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2ee74cf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311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2ee74cf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2ee74cf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620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use other stimuli to “bootstrap” learning</a:t>
            </a:r>
          </a:p>
          <a:p>
            <a:endParaRPr lang="en-US" dirty="0"/>
          </a:p>
          <a:p>
            <a:r>
              <a:rPr lang="en-US" dirty="0"/>
              <a:t>There’s an issue here….what happens if this sequence is really long?</a:t>
            </a:r>
          </a:p>
          <a:p>
            <a:r>
              <a:rPr lang="en-US" dirty="0"/>
              <a:t>- Farther away in time from the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6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eec360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2eec360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513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46804712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46804712e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300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346804712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346804712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456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by rearranging value bellman equation, some forms easier to work with than others</a:t>
            </a:r>
          </a:p>
          <a:p>
            <a:r>
              <a:rPr lang="en-US" dirty="0"/>
              <a:t>What are the state-action pairs that you are learning about here?</a:t>
            </a:r>
          </a:p>
          <a:p>
            <a:r>
              <a:rPr lang="en-US" dirty="0" err="1"/>
              <a:t>Sarsa</a:t>
            </a:r>
            <a:r>
              <a:rPr lang="en-US" dirty="0"/>
              <a:t> – on policy</a:t>
            </a:r>
          </a:p>
          <a:p>
            <a:endParaRPr lang="en-US" dirty="0"/>
          </a:p>
          <a:p>
            <a:r>
              <a:rPr lang="en-US" dirty="0"/>
              <a:t>Maybe here draw out Q-learning going to cheese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CD08A-3CF1-1E45-8DC1-78369FE610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53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403dcdb3a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403dcdb3a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945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404145869_0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404145869_0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105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2ee74cfd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2ee74cfd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4405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858775_0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121858775_0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499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ae6536b18b07a8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5ae6536b18b07a8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 of sequences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66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e52b7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e52b7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(you can also make sure to emphasize that for biological agents the reward signal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something they get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experinece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learn from in many cases where supervised signals about what should have been done are not available)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1165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of RL </a:t>
            </a:r>
          </a:p>
          <a:p>
            <a:r>
              <a:rPr lang="en-US" dirty="0">
                <a:hlinkClick r:id="rId3"/>
              </a:rPr>
              <a:t>http://www.incompleteideas.net/book/ebook/node12.html</a:t>
            </a:r>
            <a:endParaRPr lang="en-US" dirty="0"/>
          </a:p>
          <a:p>
            <a:endParaRPr lang="en-US" dirty="0"/>
          </a:p>
          <a:p>
            <a:r>
              <a:rPr lang="en-US" sz="1200" dirty="0"/>
              <a:t>(e.g. food, money, game points, social/legal consequences)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CD08A-3CF1-1E45-8DC1-78369FE610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0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long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42F9E-BC24-AA4E-BC64-620770CA0E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44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e52b7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e52b7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94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process: interaction b/w agent and environment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Agent observes </a:t>
            </a:r>
            <a:r>
              <a:rPr lang="en-US" dirty="0">
                <a:solidFill>
                  <a:srgbClr val="E6BA82"/>
                </a:solidFill>
              </a:rPr>
              <a:t>reward</a:t>
            </a:r>
            <a:r>
              <a:rPr lang="en-US" dirty="0"/>
              <a:t> from current environment (e.g. </a:t>
            </a:r>
            <a:r>
              <a:rPr lang="en-US" dirty="0">
                <a:solidFill>
                  <a:srgbClr val="E6BA82"/>
                </a:solidFill>
              </a:rPr>
              <a:t>state</a:t>
            </a:r>
            <a:r>
              <a:rPr lang="en-US" dirty="0"/>
              <a:t>)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Based on observations, it </a:t>
            </a:r>
            <a:r>
              <a:rPr lang="en-US" dirty="0">
                <a:solidFill>
                  <a:srgbClr val="E6BA82"/>
                </a:solidFill>
              </a:rPr>
              <a:t>updates</a:t>
            </a:r>
            <a:r>
              <a:rPr lang="en-US" dirty="0"/>
              <a:t> its knowledge of the state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Based on updated knowledge, agent </a:t>
            </a:r>
            <a:r>
              <a:rPr lang="en-US" dirty="0">
                <a:solidFill>
                  <a:srgbClr val="E6BA82"/>
                </a:solidFill>
              </a:rPr>
              <a:t>chooses action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Action moves agent into </a:t>
            </a:r>
            <a:r>
              <a:rPr lang="en-US" dirty="0">
                <a:solidFill>
                  <a:srgbClr val="E6BA82"/>
                </a:solidFill>
              </a:rPr>
              <a:t>next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Describes both learning and decision making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CD08A-3CF1-1E45-8DC1-78369FE610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3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5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6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2192000" cy="15330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15" name="Google Shape;15;p3"/>
          <p:cNvCxnSpPr/>
          <p:nvPr/>
        </p:nvCxnSpPr>
        <p:spPr>
          <a:xfrm>
            <a:off x="0" y="1503834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00000">
                <a:alpha val="1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21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7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6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2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6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3EBBA-A031-BB4F-8CC1-67D3A8F74241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4A85-2DFE-624D-A06D-544FB27E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28.tiff"/><Relationship Id="rId4" Type="http://schemas.openxmlformats.org/officeDocument/2006/relationships/image" Target="../media/image17.jp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28.tiff"/><Relationship Id="rId4" Type="http://schemas.openxmlformats.org/officeDocument/2006/relationships/image" Target="../media/image17.jp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8.tiff"/><Relationship Id="rId5" Type="http://schemas.openxmlformats.org/officeDocument/2006/relationships/image" Target="../media/image17.jp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33.png"/><Relationship Id="rId10" Type="http://schemas.openxmlformats.org/officeDocument/2006/relationships/image" Target="../media/image28.tiff"/><Relationship Id="rId4" Type="http://schemas.openxmlformats.org/officeDocument/2006/relationships/image" Target="../media/image17.jp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28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17.jp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17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17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7F95-0461-D64C-A6B6-814E0BF5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888" y="576943"/>
            <a:ext cx="10395282" cy="957262"/>
          </a:xfrm>
        </p:spPr>
        <p:txBody>
          <a:bodyPr>
            <a:normAutofit fontScale="90000"/>
          </a:bodyPr>
          <a:lstStyle/>
          <a:p>
            <a:r>
              <a:rPr lang="en-US" dirty="0"/>
              <a:t>Temporal reinforcement </a:t>
            </a:r>
            <a:r>
              <a:rPr lang="en-US" sz="6700" dirty="0"/>
              <a:t>learning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FAE4-C073-394D-A706-6290DDEC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6" y="1643063"/>
            <a:ext cx="5871626" cy="4686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15E7E-BA7B-604F-BB10-94B63D4CAE9B}"/>
              </a:ext>
            </a:extLst>
          </p:cNvPr>
          <p:cNvSpPr txBox="1"/>
          <p:nvPr/>
        </p:nvSpPr>
        <p:spPr>
          <a:xfrm>
            <a:off x="10071740" y="5503668"/>
            <a:ext cx="2120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adapted from:</a:t>
            </a:r>
          </a:p>
          <a:p>
            <a:pPr algn="ctr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Geana</a:t>
            </a:r>
            <a:endParaRPr lang="en-US" dirty="0"/>
          </a:p>
          <a:p>
            <a:pPr algn="ctr"/>
            <a:r>
              <a:rPr lang="en-US" dirty="0"/>
              <a:t>Jeff Cockburn</a:t>
            </a:r>
          </a:p>
          <a:p>
            <a:pPr algn="ctr"/>
            <a:r>
              <a:rPr lang="en-US" dirty="0"/>
              <a:t>Michael Frank</a:t>
            </a:r>
          </a:p>
        </p:txBody>
      </p:sp>
    </p:spTree>
    <p:extLst>
      <p:ext uri="{BB962C8B-B14F-4D97-AF65-F5344CB8AC3E}">
        <p14:creationId xmlns:p14="http://schemas.microsoft.com/office/powerpoint/2010/main" val="146122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Learning about delayed outcomes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3" name="Google Shape;123;p14"/>
          <p:cNvSpPr txBox="1"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" dirty="0"/>
              <a:t>The results of actions are often delayed</a:t>
            </a: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" dirty="0"/>
              <a:t>Irrelevant information abounds</a:t>
            </a: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" dirty="0"/>
              <a:t>Want “good” results</a:t>
            </a:r>
            <a:endParaRPr dirty="0"/>
          </a:p>
          <a:p>
            <a:pPr marL="0" indent="0">
              <a:lnSpc>
                <a:spcPct val="100000"/>
              </a:lnSpc>
              <a:buNone/>
            </a:pPr>
            <a:r>
              <a:rPr lang="en" b="1" dirty="0"/>
              <a:t>Goal</a:t>
            </a:r>
            <a:r>
              <a:rPr lang="en" dirty="0"/>
              <a:t>: Learn to </a:t>
            </a:r>
            <a:r>
              <a:rPr lang="en" dirty="0">
                <a:solidFill>
                  <a:srgbClr val="E6BA82"/>
                </a:solidFill>
              </a:rPr>
              <a:t>predict</a:t>
            </a:r>
            <a:r>
              <a:rPr lang="en" dirty="0"/>
              <a:t> event outcomes </a:t>
            </a:r>
            <a:endParaRPr dirty="0"/>
          </a:p>
        </p:txBody>
      </p:sp>
      <p:sp>
        <p:nvSpPr>
          <p:cNvPr id="125" name="Google Shape;125;p14"/>
          <p:cNvSpPr/>
          <p:nvPr/>
        </p:nvSpPr>
        <p:spPr>
          <a:xfrm>
            <a:off x="2672400" y="4584225"/>
            <a:ext cx="1067400" cy="1035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/>
              <a:t>E</a:t>
            </a:r>
            <a:r>
              <a:rPr lang="en" sz="2400" baseline="-25000"/>
              <a:t>1</a:t>
            </a:r>
            <a:endParaRPr sz="2400" baseline="-25000"/>
          </a:p>
        </p:txBody>
      </p:sp>
      <p:sp>
        <p:nvSpPr>
          <p:cNvPr id="126" name="Google Shape;126;p14"/>
          <p:cNvSpPr/>
          <p:nvPr/>
        </p:nvSpPr>
        <p:spPr>
          <a:xfrm>
            <a:off x="4272600" y="4584225"/>
            <a:ext cx="1067400" cy="1035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/>
              <a:t>E</a:t>
            </a:r>
            <a:r>
              <a:rPr lang="en" sz="2400" baseline="-25000"/>
              <a:t>2</a:t>
            </a:r>
            <a:endParaRPr sz="2400" baseline="-25000"/>
          </a:p>
        </p:txBody>
      </p:sp>
      <p:sp>
        <p:nvSpPr>
          <p:cNvPr id="127" name="Google Shape;127;p14"/>
          <p:cNvSpPr/>
          <p:nvPr/>
        </p:nvSpPr>
        <p:spPr>
          <a:xfrm>
            <a:off x="5872800" y="4584225"/>
            <a:ext cx="1067400" cy="1035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/>
              <a:t>E</a:t>
            </a:r>
            <a:r>
              <a:rPr lang="en" sz="2400" baseline="-25000"/>
              <a:t>3</a:t>
            </a:r>
            <a:endParaRPr sz="2400" baseline="-25000"/>
          </a:p>
        </p:txBody>
      </p:sp>
      <p:sp>
        <p:nvSpPr>
          <p:cNvPr id="128" name="Google Shape;128;p14"/>
          <p:cNvSpPr/>
          <p:nvPr/>
        </p:nvSpPr>
        <p:spPr>
          <a:xfrm>
            <a:off x="8539800" y="4584225"/>
            <a:ext cx="1067400" cy="1035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/>
              <a:t>O</a:t>
            </a:r>
            <a:r>
              <a:rPr lang="en" sz="2400" baseline="-25000"/>
              <a:t>1</a:t>
            </a:r>
            <a:endParaRPr sz="2400" baseline="-25000"/>
          </a:p>
        </p:txBody>
      </p:sp>
      <p:cxnSp>
        <p:nvCxnSpPr>
          <p:cNvPr id="129" name="Google Shape;129;p14"/>
          <p:cNvCxnSpPr/>
          <p:nvPr/>
        </p:nvCxnSpPr>
        <p:spPr>
          <a:xfrm>
            <a:off x="2138625" y="5794800"/>
            <a:ext cx="7828500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0" name="Google Shape;130;p14"/>
          <p:cNvSpPr txBox="1"/>
          <p:nvPr/>
        </p:nvSpPr>
        <p:spPr>
          <a:xfrm>
            <a:off x="4207900" y="572577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Time</a:t>
            </a:r>
            <a:endParaRPr sz="2400"/>
          </a:p>
        </p:txBody>
      </p:sp>
      <p:sp>
        <p:nvSpPr>
          <p:cNvPr id="131" name="Google Shape;131;p14"/>
          <p:cNvSpPr txBox="1"/>
          <p:nvPr/>
        </p:nvSpPr>
        <p:spPr>
          <a:xfrm>
            <a:off x="2672400" y="4068775"/>
            <a:ext cx="1067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Radio </a:t>
            </a:r>
          </a:p>
          <a:p>
            <a:pPr algn="ctr"/>
            <a:r>
              <a:rPr lang="en" dirty="0"/>
              <a:t>on</a:t>
            </a:r>
            <a:endParaRPr dirty="0"/>
          </a:p>
        </p:txBody>
      </p:sp>
      <p:sp>
        <p:nvSpPr>
          <p:cNvPr id="132" name="Google Shape;132;p14"/>
          <p:cNvSpPr txBox="1"/>
          <p:nvPr/>
        </p:nvSpPr>
        <p:spPr>
          <a:xfrm>
            <a:off x="4272600" y="4068775"/>
            <a:ext cx="1067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Coffee on</a:t>
            </a:r>
            <a:endParaRPr dirty="0"/>
          </a:p>
        </p:txBody>
      </p:sp>
      <p:sp>
        <p:nvSpPr>
          <p:cNvPr id="133" name="Google Shape;133;p14"/>
          <p:cNvSpPr txBox="1"/>
          <p:nvPr/>
        </p:nvSpPr>
        <p:spPr>
          <a:xfrm>
            <a:off x="5872800" y="4068775"/>
            <a:ext cx="1067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Phone</a:t>
            </a:r>
            <a:endParaRPr dirty="0"/>
          </a:p>
          <a:p>
            <a:pPr algn="ctr"/>
            <a:r>
              <a:rPr lang="en" dirty="0"/>
              <a:t>call</a:t>
            </a:r>
            <a:endParaRPr dirty="0"/>
          </a:p>
        </p:txBody>
      </p:sp>
      <p:sp>
        <p:nvSpPr>
          <p:cNvPr id="134" name="Google Shape;134;p14"/>
          <p:cNvSpPr txBox="1"/>
          <p:nvPr/>
        </p:nvSpPr>
        <p:spPr>
          <a:xfrm>
            <a:off x="8641500" y="4041603"/>
            <a:ext cx="86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Coffee</a:t>
            </a:r>
            <a:endParaRPr dirty="0"/>
          </a:p>
          <a:p>
            <a:pPr algn="ctr"/>
            <a:r>
              <a:rPr lang="en" dirty="0"/>
              <a:t>ready</a:t>
            </a:r>
            <a:endParaRPr dirty="0"/>
          </a:p>
        </p:txBody>
      </p:sp>
      <p:sp>
        <p:nvSpPr>
          <p:cNvPr id="135" name="Google Shape;135;p14"/>
          <p:cNvSpPr/>
          <p:nvPr/>
        </p:nvSpPr>
        <p:spPr>
          <a:xfrm>
            <a:off x="5119025" y="3825949"/>
            <a:ext cx="3638350" cy="866875"/>
          </a:xfrm>
          <a:custGeom>
            <a:avLst/>
            <a:gdLst/>
            <a:ahLst/>
            <a:cxnLst/>
            <a:rect l="l" t="t" r="r" b="b"/>
            <a:pathLst>
              <a:path w="145534" h="34675" extrusionOk="0">
                <a:moveTo>
                  <a:pt x="0" y="34675"/>
                </a:moveTo>
                <a:cubicBezTo>
                  <a:pt x="10492" y="28900"/>
                  <a:pt x="38694" y="217"/>
                  <a:pt x="62950" y="24"/>
                </a:cubicBezTo>
                <a:cubicBezTo>
                  <a:pt x="87206" y="-168"/>
                  <a:pt x="131770" y="27937"/>
                  <a:pt x="145534" y="33520"/>
                </a:cubicBezTo>
              </a:path>
            </a:pathLst>
          </a:custGeom>
          <a:noFill/>
          <a:ln w="38100" cap="flat" cmpd="sng">
            <a:solidFill>
              <a:srgbClr val="E6BA82"/>
            </a:solidFill>
            <a:prstDash val="solid"/>
            <a:round/>
            <a:headEnd type="triangle" w="med" len="med"/>
            <a:tailEnd type="none" w="med" len="med"/>
          </a:ln>
        </p:spPr>
      </p:sp>
      <p:sp>
        <p:nvSpPr>
          <p:cNvPr id="136" name="Google Shape;136;p14"/>
          <p:cNvSpPr txBox="1"/>
          <p:nvPr/>
        </p:nvSpPr>
        <p:spPr>
          <a:xfrm>
            <a:off x="2808450" y="6182975"/>
            <a:ext cx="6575100" cy="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b="1"/>
              <a:t>Referred to as: Temporal credit assignment</a:t>
            </a: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9714F4-C6F0-374E-B205-7F43C589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0" y="2035960"/>
            <a:ext cx="1807100" cy="1201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57EC9-CED4-734B-9B18-632BB2D4F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81" r="28005"/>
          <a:stretch/>
        </p:blipFill>
        <p:spPr>
          <a:xfrm>
            <a:off x="10025636" y="1652954"/>
            <a:ext cx="1328164" cy="19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D22F92A-6607-B941-86C1-2147BD976988}"/>
              </a:ext>
            </a:extLst>
          </p:cNvPr>
          <p:cNvSpPr txBox="1"/>
          <p:nvPr/>
        </p:nvSpPr>
        <p:spPr>
          <a:xfrm>
            <a:off x="4506422" y="3512337"/>
            <a:ext cx="305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Reward,</a:t>
            </a:r>
          </a:p>
          <a:p>
            <a:pPr algn="ctr"/>
            <a:r>
              <a:rPr lang="en-US" sz="2800" dirty="0"/>
              <a:t>Observation (State)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525E90-8022-634A-B36A-16340E510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800" y="1432473"/>
            <a:ext cx="2387452" cy="2833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056C50-3288-7842-B0C6-5181AA995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518" y="1834061"/>
            <a:ext cx="1951878" cy="20228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EC60FC-C0F2-1341-8EA7-C6CD8623A5BB}"/>
              </a:ext>
            </a:extLst>
          </p:cNvPr>
          <p:cNvSpPr txBox="1"/>
          <p:nvPr/>
        </p:nvSpPr>
        <p:spPr>
          <a:xfrm>
            <a:off x="1694134" y="2477116"/>
            <a:ext cx="1042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20564-AE28-FF49-BDB4-B022A65489E8}"/>
              </a:ext>
            </a:extLst>
          </p:cNvPr>
          <p:cNvSpPr txBox="1"/>
          <p:nvPr/>
        </p:nvSpPr>
        <p:spPr>
          <a:xfrm>
            <a:off x="9069503" y="2623515"/>
            <a:ext cx="205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Environment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058233-D301-7945-8854-8749648DC2E1}"/>
              </a:ext>
            </a:extLst>
          </p:cNvPr>
          <p:cNvCxnSpPr/>
          <p:nvPr/>
        </p:nvCxnSpPr>
        <p:spPr>
          <a:xfrm>
            <a:off x="5397639" y="2519102"/>
            <a:ext cx="13837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560EF9-8A6F-1F41-9594-0ED20867477C}"/>
              </a:ext>
            </a:extLst>
          </p:cNvPr>
          <p:cNvCxnSpPr>
            <a:cxnSpLocks/>
          </p:cNvCxnSpPr>
          <p:nvPr/>
        </p:nvCxnSpPr>
        <p:spPr>
          <a:xfrm flipH="1">
            <a:off x="5312330" y="3301313"/>
            <a:ext cx="14690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17DEB37-896E-344A-9433-ED3E18A7D9FB}"/>
              </a:ext>
            </a:extLst>
          </p:cNvPr>
          <p:cNvSpPr txBox="1"/>
          <p:nvPr/>
        </p:nvSpPr>
        <p:spPr>
          <a:xfrm>
            <a:off x="5469359" y="1932613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3FB187-42A1-A64A-8852-3F51BC2E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 (informally)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5BE0FD-883B-4F42-8E33-D3367E46D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435270"/>
            <a:ext cx="10185400" cy="1181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DBACE4-F478-9E4F-BDC3-4BC3BDF09FCC}"/>
              </a:ext>
            </a:extLst>
          </p:cNvPr>
          <p:cNvSpPr txBox="1"/>
          <p:nvPr/>
        </p:nvSpPr>
        <p:spPr>
          <a:xfrm rot="19449382">
            <a:off x="2040821" y="5228091"/>
            <a:ext cx="14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BA82"/>
                </a:solidFill>
              </a:rPr>
              <a:t>In living 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7EF9DE-9E3F-9E46-AE01-D8FED6DE3CDC}"/>
              </a:ext>
            </a:extLst>
          </p:cNvPr>
          <p:cNvSpPr txBox="1"/>
          <p:nvPr/>
        </p:nvSpPr>
        <p:spPr>
          <a:xfrm rot="19357347">
            <a:off x="3112604" y="5141502"/>
            <a:ext cx="11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BA82"/>
                </a:solidFill>
              </a:rPr>
              <a:t>Lift couch </a:t>
            </a:r>
          </a:p>
          <a:p>
            <a:r>
              <a:rPr lang="en-US" dirty="0">
                <a:solidFill>
                  <a:srgbClr val="E6BA82"/>
                </a:solidFill>
              </a:rPr>
              <a:t>cushions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33AAC7-BF02-B24F-9BD8-E978FB28FB1E}"/>
              </a:ext>
            </a:extLst>
          </p:cNvPr>
          <p:cNvSpPr txBox="1"/>
          <p:nvPr/>
        </p:nvSpPr>
        <p:spPr>
          <a:xfrm rot="19283109">
            <a:off x="4080632" y="5043852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BA82"/>
                </a:solidFill>
              </a:rPr>
              <a:t>Find $1.25!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142DBD-92D7-844D-A046-3C422C8792BB}"/>
              </a:ext>
            </a:extLst>
          </p:cNvPr>
          <p:cNvSpPr txBox="1"/>
          <p:nvPr/>
        </p:nvSpPr>
        <p:spPr>
          <a:xfrm rot="19449382">
            <a:off x="4813975" y="5039581"/>
            <a:ext cx="14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BA82"/>
                </a:solidFill>
              </a:rPr>
              <a:t>In living room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FDD974-D1DE-CF46-8A2B-9786A0F4F440}"/>
              </a:ext>
            </a:extLst>
          </p:cNvPr>
          <p:cNvSpPr txBox="1"/>
          <p:nvPr/>
        </p:nvSpPr>
        <p:spPr>
          <a:xfrm>
            <a:off x="7171254" y="4961876"/>
            <a:ext cx="293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More likely to repeat?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B9F22-4E05-4C41-8572-68512BCC9A0E}"/>
              </a:ext>
            </a:extLst>
          </p:cNvPr>
          <p:cNvSpPr/>
          <p:nvPr/>
        </p:nvSpPr>
        <p:spPr>
          <a:xfrm rot="19313616">
            <a:off x="3046979" y="5121965"/>
            <a:ext cx="1186477" cy="68848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Classical Conditioning</a:t>
            </a:r>
            <a:endParaRPr dirty="0"/>
          </a:p>
          <a:p>
            <a:r>
              <a:rPr lang="en" sz="2400" dirty="0"/>
              <a:t>What did Pavlov learn about what his dog learned?</a:t>
            </a:r>
            <a:endParaRPr sz="2400" dirty="0"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314" y="1781028"/>
            <a:ext cx="5701375" cy="409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27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Classical Conditioning</a:t>
            </a:r>
            <a:endParaRPr dirty="0"/>
          </a:p>
          <a:p>
            <a:r>
              <a:rPr lang="en" sz="2400" dirty="0"/>
              <a:t>What did Pavlov learn about what his dog learned?</a:t>
            </a:r>
            <a:endParaRPr dirty="0"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85" y="2590666"/>
            <a:ext cx="4235525" cy="303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5060942" y="2881159"/>
            <a:ext cx="6755919" cy="24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 kern="0" dirty="0">
                <a:latin typeface="Arial"/>
                <a:cs typeface="Arial"/>
                <a:sym typeface="Arial"/>
              </a:rPr>
              <a:t>A bell rings: </a:t>
            </a:r>
            <a:endParaRPr kern="0" dirty="0"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kern="0" dirty="0">
                <a:latin typeface="Arial"/>
                <a:cs typeface="Arial"/>
                <a:sym typeface="Arial"/>
              </a:rPr>
              <a:t>Food arrives: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 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5C34B-1A3B-BE41-B6F7-1C79FB7475E9}"/>
              </a:ext>
            </a:extLst>
          </p:cNvPr>
          <p:cNvSpPr txBox="1"/>
          <p:nvPr/>
        </p:nvSpPr>
        <p:spPr>
          <a:xfrm>
            <a:off x="5538604" y="2151137"/>
            <a:ext cx="111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22355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Classical Conditioning</a:t>
            </a:r>
            <a:endParaRPr dirty="0"/>
          </a:p>
          <a:p>
            <a:r>
              <a:rPr lang="en" sz="2400" dirty="0"/>
              <a:t>What did Pavlov learn about what his dog learned?</a:t>
            </a:r>
            <a:endParaRPr dirty="0"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85" y="2590666"/>
            <a:ext cx="4235525" cy="303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5060942" y="2881159"/>
            <a:ext cx="6755919" cy="24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 kern="0" dirty="0">
                <a:latin typeface="Arial"/>
                <a:cs typeface="Arial"/>
                <a:sym typeface="Arial"/>
              </a:rPr>
              <a:t>A bell rings: </a:t>
            </a:r>
            <a:endParaRPr kern="0" dirty="0"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kern="0" dirty="0">
                <a:latin typeface="Arial"/>
                <a:cs typeface="Arial"/>
                <a:sym typeface="Arial"/>
              </a:rPr>
              <a:t>Food arrives: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 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5C34B-1A3B-BE41-B6F7-1C79FB7475E9}"/>
              </a:ext>
            </a:extLst>
          </p:cNvPr>
          <p:cNvSpPr txBox="1"/>
          <p:nvPr/>
        </p:nvSpPr>
        <p:spPr>
          <a:xfrm>
            <a:off x="5538604" y="2151137"/>
            <a:ext cx="111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12398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Classical Conditioning</a:t>
            </a:r>
            <a:endParaRPr dirty="0"/>
          </a:p>
          <a:p>
            <a:r>
              <a:rPr lang="en" sz="2400" dirty="0"/>
              <a:t>What did Pavlov learn about what his dog learned?</a:t>
            </a:r>
            <a:endParaRPr dirty="0"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85" y="2590666"/>
            <a:ext cx="4235525" cy="303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5060942" y="2881159"/>
            <a:ext cx="6755919" cy="24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 kern="0" dirty="0">
                <a:latin typeface="Arial"/>
                <a:cs typeface="Arial"/>
                <a:sym typeface="Arial"/>
              </a:rPr>
              <a:t>A bell rings: </a:t>
            </a:r>
            <a:endParaRPr kern="0" dirty="0"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  <a:endParaRPr kern="0" dirty="0">
              <a:solidFill>
                <a:schemeClr val="accent4"/>
              </a:solidFill>
              <a:latin typeface="Arial"/>
              <a:cs typeface="Arial"/>
              <a:sym typeface="Arial"/>
            </a:endParaRP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  <a:p>
            <a:pPr marL="4572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kern="0" dirty="0">
                <a:latin typeface="Arial"/>
                <a:cs typeface="Arial"/>
                <a:sym typeface="Arial"/>
              </a:rPr>
              <a:t>Food arrives: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Was that: expected / unexpected ? 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this: Better / Worse / Neutral to what you expected?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kern="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Is there anything to 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5C34B-1A3B-BE41-B6F7-1C79FB7475E9}"/>
              </a:ext>
            </a:extLst>
          </p:cNvPr>
          <p:cNvSpPr txBox="1"/>
          <p:nvPr/>
        </p:nvSpPr>
        <p:spPr>
          <a:xfrm>
            <a:off x="5538604" y="2151137"/>
            <a:ext cx="111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10780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3912DD-2D2A-FC48-AC1C-B541473E03B1}"/>
              </a:ext>
            </a:extLst>
          </p:cNvPr>
          <p:cNvSpPr/>
          <p:nvPr/>
        </p:nvSpPr>
        <p:spPr>
          <a:xfrm>
            <a:off x="3065045" y="3288441"/>
            <a:ext cx="4951395" cy="1397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0C44E-7DBC-004E-B673-47CE5CD4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Rescorla &amp; Wagner (1972)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770A-0EA2-AE44-BB33-51906A190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047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E6BA82"/>
                </a:solidFill>
              </a:rPr>
              <a:t>Prediction error</a:t>
            </a:r>
            <a:r>
              <a:rPr lang="en-US" sz="2400" b="1" dirty="0"/>
              <a:t> or “surprise” driven learning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BB398C7-B4E3-B443-8D57-869685CDDA63}"/>
                  </a:ext>
                </a:extLst>
              </p:cNvPr>
              <p:cNvSpPr/>
              <p:nvPr/>
            </p:nvSpPr>
            <p:spPr>
              <a:xfrm>
                <a:off x="3065046" y="3934772"/>
                <a:ext cx="49273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BB398C7-B4E3-B443-8D57-869685CDD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046" y="3934772"/>
                <a:ext cx="4927332" cy="646331"/>
              </a:xfrm>
              <a:prstGeom prst="rect">
                <a:avLst/>
              </a:prstGeom>
              <a:blipFill>
                <a:blip r:embed="rId3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A3B8CD2-A868-904F-AA41-BC6296523670}"/>
              </a:ext>
            </a:extLst>
          </p:cNvPr>
          <p:cNvSpPr/>
          <p:nvPr/>
        </p:nvSpPr>
        <p:spPr>
          <a:xfrm>
            <a:off x="4840705" y="510145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Learning rate</a:t>
            </a: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how much do we care about each new data point?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64916-0B5D-E346-9729-E4832FD1B5D8}"/>
              </a:ext>
            </a:extLst>
          </p:cNvPr>
          <p:cNvSpPr/>
          <p:nvPr/>
        </p:nvSpPr>
        <p:spPr>
          <a:xfrm>
            <a:off x="628548" y="4685952"/>
            <a:ext cx="2675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Updated Value </a:t>
            </a:r>
          </a:p>
          <a:p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at time t+1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1AE47B-CB90-5045-B5EC-BB0B63239177}"/>
                  </a:ext>
                </a:extLst>
              </p:cNvPr>
              <p:cNvSpPr/>
              <p:nvPr/>
            </p:nvSpPr>
            <p:spPr>
              <a:xfrm>
                <a:off x="3842224" y="3288441"/>
                <a:ext cx="32069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1AE47B-CB90-5045-B5EC-BB0B63239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24" y="3288441"/>
                <a:ext cx="3206968" cy="646331"/>
              </a:xfrm>
              <a:prstGeom prst="rect">
                <a:avLst/>
              </a:prstGeom>
              <a:blipFill>
                <a:blip r:embed="rId4"/>
                <a:stretch>
                  <a:fillRect l="-395" r="-1581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9CB634E3-FE08-0344-8ED2-630028052612}"/>
              </a:ext>
            </a:extLst>
          </p:cNvPr>
          <p:cNvSpPr/>
          <p:nvPr/>
        </p:nvSpPr>
        <p:spPr>
          <a:xfrm>
            <a:off x="559951" y="2328023"/>
            <a:ext cx="2226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Prediction Error </a:t>
            </a:r>
            <a:r>
              <a:rPr lang="en-US" sz="2400" dirty="0"/>
              <a:t>difference b/n observed and predicted </a:t>
            </a:r>
            <a:endParaRPr lang="en-US" sz="24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2B82D-4933-4043-9CE1-BDB4666C742F}"/>
              </a:ext>
            </a:extLst>
          </p:cNvPr>
          <p:cNvSpPr/>
          <p:nvPr/>
        </p:nvSpPr>
        <p:spPr>
          <a:xfrm>
            <a:off x="5393081" y="2060720"/>
            <a:ext cx="2476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Predicted Value </a:t>
            </a:r>
            <a:r>
              <a:rPr lang="en-US" sz="2400" dirty="0">
                <a:effectLst/>
                <a:latin typeface="Calibri" panose="020F0502020204030204" pitchFamily="34" charset="0"/>
              </a:rPr>
              <a:t>of state at time 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7607EC-CDA4-C141-BEAE-E683E7DDB7CB}"/>
              </a:ext>
            </a:extLst>
          </p:cNvPr>
          <p:cNvCxnSpPr/>
          <p:nvPr/>
        </p:nvCxnSpPr>
        <p:spPr>
          <a:xfrm flipV="1">
            <a:off x="6485021" y="2891717"/>
            <a:ext cx="0" cy="549315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027C3E-4E3B-7A43-B5E2-786435803537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2786797" y="3112853"/>
            <a:ext cx="1074866" cy="405719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B308AF-30A7-A44A-960E-CDB92BBC4ABA}"/>
              </a:ext>
            </a:extLst>
          </p:cNvPr>
          <p:cNvCxnSpPr>
            <a:cxnSpLocks/>
          </p:cNvCxnSpPr>
          <p:nvPr/>
        </p:nvCxnSpPr>
        <p:spPr>
          <a:xfrm flipH="1">
            <a:off x="2177716" y="4338004"/>
            <a:ext cx="994750" cy="38503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2974E5-CEE6-404D-B918-5B7B4F581A5D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631405" y="4539693"/>
            <a:ext cx="459344" cy="56175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C63C521-4C5B-6441-95C3-297CC6856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405" y="2551209"/>
            <a:ext cx="3352800" cy="2565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9D3E35-896C-6449-AA96-31D1A1D1EA8B}"/>
              </a:ext>
            </a:extLst>
          </p:cNvPr>
          <p:cNvSpPr txBox="1"/>
          <p:nvPr/>
        </p:nvSpPr>
        <p:spPr>
          <a:xfrm>
            <a:off x="8851819" y="5151651"/>
            <a:ext cx="278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learning rates means we learn (</a:t>
            </a:r>
            <a:r>
              <a:rPr lang="en-US" b="1" i="1" dirty="0"/>
              <a:t>and forget</a:t>
            </a:r>
            <a:r>
              <a:rPr lang="en-US" dirty="0"/>
              <a:t>) faster!</a:t>
            </a:r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D834329-69FA-6841-91FA-62047972C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123" y="1899347"/>
            <a:ext cx="613801" cy="6268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AFEDE4-B9EE-2449-A0A0-2536F8D09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7912" y="1916002"/>
            <a:ext cx="778663" cy="46719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EA6431-FDDC-244C-94EB-82874A0F0AD5}"/>
              </a:ext>
            </a:extLst>
          </p:cNvPr>
          <p:cNvCxnSpPr/>
          <p:nvPr/>
        </p:nvCxnSpPr>
        <p:spPr>
          <a:xfrm>
            <a:off x="9985846" y="2206381"/>
            <a:ext cx="5388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220C083-98D7-6443-B575-E2319917B4F1}"/>
              </a:ext>
            </a:extLst>
          </p:cNvPr>
          <p:cNvSpPr txBox="1"/>
          <p:nvPr/>
        </p:nvSpPr>
        <p:spPr>
          <a:xfrm>
            <a:off x="8119202" y="487779"/>
            <a:ext cx="3590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Why would you not always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want a learning rate of 1?</a:t>
            </a:r>
          </a:p>
        </p:txBody>
      </p:sp>
    </p:spTree>
    <p:extLst>
      <p:ext uri="{BB962C8B-B14F-4D97-AF65-F5344CB8AC3E}">
        <p14:creationId xmlns:p14="http://schemas.microsoft.com/office/powerpoint/2010/main" val="427467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7" grpId="1"/>
      <p:bldP spid="8" grpId="0"/>
      <p:bldP spid="9" grpId="0"/>
      <p:bldP spid="10" grpId="0"/>
      <p:bldP spid="11" grpId="0"/>
      <p:bldP spid="26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Blocking</a:t>
            </a:r>
            <a:endParaRPr/>
          </a:p>
        </p:txBody>
      </p:sp>
      <p:pic>
        <p:nvPicPr>
          <p:cNvPr id="1460" name="Google Shape;1460;p72"/>
          <p:cNvPicPr preferRelativeResize="0"/>
          <p:nvPr/>
        </p:nvPicPr>
        <p:blipFill rotWithShape="1">
          <a:blip r:embed="rId3">
            <a:alphaModFix/>
          </a:blip>
          <a:srcRect b="55713"/>
          <a:stretch/>
        </p:blipFill>
        <p:spPr>
          <a:xfrm rot="-5400000">
            <a:off x="1985937" y="2536038"/>
            <a:ext cx="4142700" cy="32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72"/>
          <p:cNvPicPr preferRelativeResize="0"/>
          <p:nvPr/>
        </p:nvPicPr>
        <p:blipFill rotWithShape="1">
          <a:blip r:embed="rId3">
            <a:alphaModFix/>
          </a:blip>
          <a:srcRect t="45949" b="-496"/>
          <a:stretch/>
        </p:blipFill>
        <p:spPr>
          <a:xfrm rot="-5400000">
            <a:off x="5724026" y="2160676"/>
            <a:ext cx="4142700" cy="399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61;p72">
            <a:extLst>
              <a:ext uri="{FF2B5EF4-FFF2-40B4-BE49-F238E27FC236}">
                <a16:creationId xmlns:a16="http://schemas.microsoft.com/office/drawing/2014/main" id="{020CF7EE-DEA7-244F-B2DE-3331D13AAB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5949" b="-496"/>
          <a:stretch/>
        </p:blipFill>
        <p:spPr>
          <a:xfrm rot="-5400000">
            <a:off x="5724027" y="2160674"/>
            <a:ext cx="4142700" cy="3992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ED5954-2709-DA46-AF41-5A45D8F13E6A}"/>
              </a:ext>
            </a:extLst>
          </p:cNvPr>
          <p:cNvSpPr txBox="1"/>
          <p:nvPr/>
        </p:nvSpPr>
        <p:spPr>
          <a:xfrm>
            <a:off x="7289800" y="5219700"/>
            <a:ext cx="7366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BAF066-F5AF-0743-B4DB-205109DF319E}"/>
              </a:ext>
            </a:extLst>
          </p:cNvPr>
          <p:cNvSpPr/>
          <p:nvPr/>
        </p:nvSpPr>
        <p:spPr>
          <a:xfrm>
            <a:off x="8638673" y="517240"/>
            <a:ext cx="3236495" cy="103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CFDF97-8E26-B141-93DE-3A0B546DBC6D}"/>
                  </a:ext>
                </a:extLst>
              </p:cNvPr>
              <p:cNvSpPr/>
              <p:nvPr/>
            </p:nvSpPr>
            <p:spPr>
              <a:xfrm>
                <a:off x="8105752" y="985161"/>
                <a:ext cx="42903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CFDF97-8E26-B141-93DE-3A0B546DB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752" y="985161"/>
                <a:ext cx="4290308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00F84A-341B-B94D-BE6F-2AAEF2874174}"/>
                  </a:ext>
                </a:extLst>
              </p:cNvPr>
              <p:cNvSpPr/>
              <p:nvPr/>
            </p:nvSpPr>
            <p:spPr>
              <a:xfrm>
                <a:off x="8891429" y="517239"/>
                <a:ext cx="25866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00F84A-341B-B94D-BE6F-2AAEF2874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429" y="517239"/>
                <a:ext cx="2586697" cy="461665"/>
              </a:xfrm>
              <a:prstGeom prst="rect">
                <a:avLst/>
              </a:prstGeom>
              <a:blipFill>
                <a:blip r:embed="rId5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7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4C91-7022-2045-87CE-4D80344D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Rescorla Wagner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1E5D1-CA51-A74E-8C08-4B8A8E819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8975"/>
          </a:xfrm>
        </p:spPr>
        <p:txBody>
          <a:bodyPr/>
          <a:lstStyle/>
          <a:p>
            <a:r>
              <a:rPr lang="en-US" altLang="en-US" dirty="0"/>
              <a:t>Trial-level learning and prediction</a:t>
            </a:r>
          </a:p>
          <a:p>
            <a:r>
              <a:rPr lang="en-US" altLang="en-US" dirty="0"/>
              <a:t>Scaling problem</a:t>
            </a:r>
          </a:p>
          <a:p>
            <a:r>
              <a:rPr lang="en-US" altLang="en-US" dirty="0"/>
              <a:t>Can’t explain effects like associative bias</a:t>
            </a:r>
          </a:p>
          <a:p>
            <a:pPr lvl="1"/>
            <a:r>
              <a:rPr lang="en-US" altLang="en-US" dirty="0"/>
              <a:t>Rats more likely to associate light and shock or flavor and 		   poisoning</a:t>
            </a:r>
          </a:p>
          <a:p>
            <a:r>
              <a:rPr lang="en-US" dirty="0"/>
              <a:t>Can’t explain second order conditioning</a:t>
            </a:r>
          </a:p>
          <a:p>
            <a:pPr lvl="1"/>
            <a:r>
              <a:rPr lang="en-US" altLang="en-US" i="1" dirty="0">
                <a:solidFill>
                  <a:schemeClr val="accent4"/>
                </a:solidFill>
              </a:rPr>
              <a:t>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999B4-99F0-0C4A-901E-FE45388D5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39" y="4001294"/>
            <a:ext cx="3513687" cy="23118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BD6970-0DA5-264A-9377-6F467C721CA0}"/>
              </a:ext>
            </a:extLst>
          </p:cNvPr>
          <p:cNvSpPr/>
          <p:nvPr/>
        </p:nvSpPr>
        <p:spPr>
          <a:xfrm>
            <a:off x="8638673" y="517240"/>
            <a:ext cx="3236495" cy="103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58E781-48BA-9744-87D7-52543B1C439B}"/>
                  </a:ext>
                </a:extLst>
              </p:cNvPr>
              <p:cNvSpPr/>
              <p:nvPr/>
            </p:nvSpPr>
            <p:spPr>
              <a:xfrm>
                <a:off x="8105752" y="985161"/>
                <a:ext cx="42903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58E781-48BA-9744-87D7-52543B1C4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752" y="985161"/>
                <a:ext cx="4290308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7A3511-2805-B94E-9FC3-37BCEA0CF3F3}"/>
                  </a:ext>
                </a:extLst>
              </p:cNvPr>
              <p:cNvSpPr/>
              <p:nvPr/>
            </p:nvSpPr>
            <p:spPr>
              <a:xfrm>
                <a:off x="8891429" y="517239"/>
                <a:ext cx="25866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7A3511-2805-B94E-9FC3-37BCEA0CF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429" y="517239"/>
                <a:ext cx="2586697" cy="461665"/>
              </a:xfrm>
              <a:prstGeom prst="rect">
                <a:avLst/>
              </a:prstGeom>
              <a:blipFill>
                <a:blip r:embed="rId5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E0526-3BC3-944B-AC26-0B42B4FE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1" y="1690689"/>
            <a:ext cx="10185400" cy="1181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3A2274-3EA1-DE4B-983D-D44BA3ADAE3C}"/>
              </a:ext>
            </a:extLst>
          </p:cNvPr>
          <p:cNvSpPr/>
          <p:nvPr/>
        </p:nvSpPr>
        <p:spPr>
          <a:xfrm>
            <a:off x="3633536" y="1690688"/>
            <a:ext cx="553454" cy="51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F70BA-F9AA-D447-8490-00FB7791F277}"/>
              </a:ext>
            </a:extLst>
          </p:cNvPr>
          <p:cNvSpPr/>
          <p:nvPr/>
        </p:nvSpPr>
        <p:spPr>
          <a:xfrm>
            <a:off x="5879431" y="1763835"/>
            <a:ext cx="553454" cy="51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3FBAC-BFB3-0848-AE1A-387D96DCB488}"/>
              </a:ext>
            </a:extLst>
          </p:cNvPr>
          <p:cNvSpPr txBox="1"/>
          <p:nvPr/>
        </p:nvSpPr>
        <p:spPr>
          <a:xfrm>
            <a:off x="468341" y="5352850"/>
            <a:ext cx="11723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Rather than trial-level predicting based on immediate rewards, </a:t>
            </a:r>
          </a:p>
          <a:p>
            <a:pPr algn="ctr"/>
            <a:r>
              <a:rPr lang="en-US" sz="3200" dirty="0">
                <a:solidFill>
                  <a:srgbClr val="E6BA82"/>
                </a:solidFill>
              </a:rPr>
              <a:t>learn to predict (discounted) future rewards</a:t>
            </a:r>
            <a:r>
              <a:rPr lang="en-US" sz="3200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F15F5-67B6-AF43-9BED-E1019A553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98" y="3082860"/>
            <a:ext cx="2692400" cy="1790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395E32-EBC2-F244-A682-A0FAD1203AF0}"/>
              </a:ext>
            </a:extLst>
          </p:cNvPr>
          <p:cNvSpPr/>
          <p:nvPr/>
        </p:nvSpPr>
        <p:spPr>
          <a:xfrm>
            <a:off x="8034754" y="1806241"/>
            <a:ext cx="553454" cy="51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EC059-E715-394F-B804-1F34F6F935B1}"/>
              </a:ext>
            </a:extLst>
          </p:cNvPr>
          <p:cNvSpPr/>
          <p:nvPr/>
        </p:nvSpPr>
        <p:spPr>
          <a:xfrm>
            <a:off x="10190077" y="1763835"/>
            <a:ext cx="553454" cy="51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1DF760-4034-B84B-83A5-77B45475D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661" y="1690688"/>
            <a:ext cx="1473200" cy="1473200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44577FEA-98E8-0344-801C-1E2CB5DBDF81}"/>
              </a:ext>
            </a:extLst>
          </p:cNvPr>
          <p:cNvSpPr/>
          <p:nvPr/>
        </p:nvSpPr>
        <p:spPr>
          <a:xfrm>
            <a:off x="2640742" y="1396971"/>
            <a:ext cx="1985587" cy="1009580"/>
          </a:xfrm>
          <a:prstGeom prst="arc">
            <a:avLst>
              <a:gd name="adj1" fmla="val 10853792"/>
              <a:gd name="adj2" fmla="val 21537572"/>
            </a:avLst>
          </a:prstGeom>
          <a:ln w="57150">
            <a:solidFill>
              <a:srgbClr val="FFC000">
                <a:alpha val="19608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E313C-AEBC-7949-B7A6-E0F683BF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can RL handle sequences of states?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8EF0F10-28D2-5140-9B81-247FE7610ACA}"/>
              </a:ext>
            </a:extLst>
          </p:cNvPr>
          <p:cNvSpPr/>
          <p:nvPr/>
        </p:nvSpPr>
        <p:spPr>
          <a:xfrm>
            <a:off x="4827649" y="1357282"/>
            <a:ext cx="1985587" cy="1009580"/>
          </a:xfrm>
          <a:prstGeom prst="arc">
            <a:avLst>
              <a:gd name="adj1" fmla="val 10853792"/>
              <a:gd name="adj2" fmla="val 21537572"/>
            </a:avLst>
          </a:prstGeom>
          <a:ln w="57150">
            <a:solidFill>
              <a:srgbClr val="FFC000">
                <a:alpha val="44706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AF2ABAD-992E-4444-A0F0-FAF4F0B74D6E}"/>
              </a:ext>
            </a:extLst>
          </p:cNvPr>
          <p:cNvSpPr/>
          <p:nvPr/>
        </p:nvSpPr>
        <p:spPr>
          <a:xfrm>
            <a:off x="7014556" y="1381345"/>
            <a:ext cx="1985587" cy="1009580"/>
          </a:xfrm>
          <a:prstGeom prst="arc">
            <a:avLst>
              <a:gd name="adj1" fmla="val 10853792"/>
              <a:gd name="adj2" fmla="val 21537572"/>
            </a:avLst>
          </a:prstGeom>
          <a:ln w="57150">
            <a:solidFill>
              <a:srgbClr val="FFC000">
                <a:alpha val="74902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2F1BDCF-99A1-B14E-8729-67C4F4DF2298}"/>
              </a:ext>
            </a:extLst>
          </p:cNvPr>
          <p:cNvSpPr/>
          <p:nvPr/>
        </p:nvSpPr>
        <p:spPr>
          <a:xfrm>
            <a:off x="9154935" y="1367027"/>
            <a:ext cx="1868666" cy="1039524"/>
          </a:xfrm>
          <a:prstGeom prst="arc">
            <a:avLst>
              <a:gd name="adj1" fmla="val 10853792"/>
              <a:gd name="adj2" fmla="val 21537572"/>
            </a:avLst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7364580-8E93-C148-8D2A-4C7F81404760}"/>
              </a:ext>
            </a:extLst>
          </p:cNvPr>
          <p:cNvSpPr/>
          <p:nvPr/>
        </p:nvSpPr>
        <p:spPr>
          <a:xfrm>
            <a:off x="8774584" y="1901761"/>
            <a:ext cx="842864" cy="933932"/>
          </a:xfrm>
          <a:prstGeom prst="ellipse">
            <a:avLst/>
          </a:prstGeom>
          <a:noFill/>
          <a:ln w="38100">
            <a:solidFill>
              <a:srgbClr val="FFC000">
                <a:alpha val="7529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89644D7-4FA8-3147-AEA4-AEEBF71C6AA9}"/>
              </a:ext>
            </a:extLst>
          </p:cNvPr>
          <p:cNvSpPr/>
          <p:nvPr/>
        </p:nvSpPr>
        <p:spPr>
          <a:xfrm>
            <a:off x="6543001" y="1923959"/>
            <a:ext cx="842864" cy="933932"/>
          </a:xfrm>
          <a:prstGeom prst="ellipse">
            <a:avLst/>
          </a:prstGeom>
          <a:noFill/>
          <a:ln w="38100">
            <a:solidFill>
              <a:srgbClr val="FFC000">
                <a:alpha val="4549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393880-6A2E-B64E-9F42-F6F763B93908}"/>
              </a:ext>
            </a:extLst>
          </p:cNvPr>
          <p:cNvSpPr/>
          <p:nvPr/>
        </p:nvSpPr>
        <p:spPr>
          <a:xfrm>
            <a:off x="4337317" y="1923959"/>
            <a:ext cx="842864" cy="933932"/>
          </a:xfrm>
          <a:prstGeom prst="ellipse">
            <a:avLst/>
          </a:prstGeom>
          <a:noFill/>
          <a:ln w="38100">
            <a:solidFill>
              <a:srgbClr val="FFC000">
                <a:alpha val="2431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Assume you’re a brain</a:t>
            </a:r>
            <a:endParaRPr dirty="0"/>
          </a:p>
        </p:txBody>
      </p:sp>
      <p:sp>
        <p:nvSpPr>
          <p:cNvPr id="44" name="Google Shape;44;p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You need to eat things, you don’t want to be eaten by other things, and you’d “like” to produce more brains.</a:t>
            </a:r>
            <a:endParaRPr dirty="0"/>
          </a:p>
          <a:p>
            <a:pPr marL="0" indent="0">
              <a:buNone/>
            </a:pPr>
            <a:endParaRPr dirty="0">
              <a:solidFill>
                <a:schemeClr val="accent4"/>
              </a:solidFill>
            </a:endParaRPr>
          </a:p>
          <a:p>
            <a:pPr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What is learning?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Why is learning important?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What should you learn?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When should you learn?</a:t>
            </a:r>
            <a:endParaRPr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6E4D-B30C-C44A-9E7D-F8C9E3C8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 (more formal)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56A19-9AA7-7D40-9C3F-3CD3A1D4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4968233"/>
            <a:ext cx="2372226" cy="15608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3148B5-1CFC-614D-90CF-BF7D6FC020EC}"/>
              </a:ext>
            </a:extLst>
          </p:cNvPr>
          <p:cNvSpPr/>
          <p:nvPr/>
        </p:nvSpPr>
        <p:spPr>
          <a:xfrm>
            <a:off x="3545973" y="3045599"/>
            <a:ext cx="5636127" cy="162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D733DA-9010-DB4C-A257-CED449757923}"/>
                  </a:ext>
                </a:extLst>
              </p:cNvPr>
              <p:cNvSpPr/>
              <p:nvPr/>
            </p:nvSpPr>
            <p:spPr>
              <a:xfrm>
                <a:off x="3889609" y="3858002"/>
                <a:ext cx="46371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D733DA-9010-DB4C-A257-CED449757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609" y="3858002"/>
                <a:ext cx="4637184" cy="646331"/>
              </a:xfrm>
              <a:prstGeom prst="rect">
                <a:avLst/>
              </a:prstGeom>
              <a:blipFill>
                <a:blip r:embed="rId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ED7196-E480-A444-A821-80644126A11B}"/>
                  </a:ext>
                </a:extLst>
              </p:cNvPr>
              <p:cNvSpPr/>
              <p:nvPr/>
            </p:nvSpPr>
            <p:spPr>
              <a:xfrm>
                <a:off x="3545973" y="3167910"/>
                <a:ext cx="563612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ED7196-E480-A444-A821-80644126A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973" y="3167910"/>
                <a:ext cx="5636127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0452D8C-2D4C-904D-A731-225D573DF17E}"/>
              </a:ext>
            </a:extLst>
          </p:cNvPr>
          <p:cNvSpPr/>
          <p:nvPr/>
        </p:nvSpPr>
        <p:spPr>
          <a:xfrm>
            <a:off x="7797298" y="2031657"/>
            <a:ext cx="2226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Expectations</a:t>
            </a:r>
          </a:p>
          <a:p>
            <a:pPr algn="ctr"/>
            <a:r>
              <a:rPr lang="en-US" sz="2400" dirty="0"/>
              <a:t>Predicted value</a:t>
            </a:r>
            <a:endParaRPr lang="en-US" sz="2400" dirty="0">
              <a:effectLst/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261DD8-F8F2-F14E-A4C5-63E7972C6172}"/>
              </a:ext>
            </a:extLst>
          </p:cNvPr>
          <p:cNvCxnSpPr>
            <a:cxnSpLocks/>
          </p:cNvCxnSpPr>
          <p:nvPr/>
        </p:nvCxnSpPr>
        <p:spPr>
          <a:xfrm flipV="1">
            <a:off x="8526793" y="2787717"/>
            <a:ext cx="383928" cy="54918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92DCC-87C6-A140-AE04-B83680BB660E}"/>
              </a:ext>
            </a:extLst>
          </p:cNvPr>
          <p:cNvSpPr/>
          <p:nvPr/>
        </p:nvSpPr>
        <p:spPr>
          <a:xfrm>
            <a:off x="4766344" y="1988515"/>
            <a:ext cx="2226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Outcome</a:t>
            </a:r>
          </a:p>
          <a:p>
            <a:pPr algn="ctr"/>
            <a:r>
              <a:rPr lang="en-US" sz="2400" dirty="0"/>
              <a:t>Predicted value</a:t>
            </a:r>
            <a:endParaRPr lang="en-US" sz="24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B46A4AD-AB80-4A43-A2C6-3E68BE11BB78}"/>
              </a:ext>
            </a:extLst>
          </p:cNvPr>
          <p:cNvSpPr/>
          <p:nvPr/>
        </p:nvSpPr>
        <p:spPr>
          <a:xfrm rot="5400000">
            <a:off x="5840512" y="1896496"/>
            <a:ext cx="311620" cy="2459956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419492-D7CE-1F42-87AA-24A9087C7AAA}"/>
              </a:ext>
            </a:extLst>
          </p:cNvPr>
          <p:cNvSpPr/>
          <p:nvPr/>
        </p:nvSpPr>
        <p:spPr>
          <a:xfrm>
            <a:off x="405734" y="2231362"/>
            <a:ext cx="2226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Prediction Error </a:t>
            </a:r>
            <a:r>
              <a:rPr lang="en-US" sz="2400" dirty="0"/>
              <a:t>difference b/n outcome and predicted </a:t>
            </a:r>
            <a:endParaRPr lang="en-US" sz="2400" dirty="0">
              <a:effectLst/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64759D-DABA-A148-B486-14BF7E299760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2632580" y="3016192"/>
            <a:ext cx="1074866" cy="40572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263;p30">
                <a:extLst>
                  <a:ext uri="{FF2B5EF4-FFF2-40B4-BE49-F238E27FC236}">
                    <a16:creationId xmlns:a16="http://schemas.microsoft.com/office/drawing/2014/main" id="{9C716A68-DF1C-A74F-8F1B-FD03A731623F}"/>
                  </a:ext>
                </a:extLst>
              </p:cNvPr>
              <p:cNvSpPr txBox="1"/>
              <p:nvPr/>
            </p:nvSpPr>
            <p:spPr>
              <a:xfrm>
                <a:off x="405734" y="5233671"/>
                <a:ext cx="7023766" cy="129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𝑠𝑢𝑚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𝑓𝑢𝑡𝑢𝑟𝑒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18" name="Google Shape;263;p30">
                <a:extLst>
                  <a:ext uri="{FF2B5EF4-FFF2-40B4-BE49-F238E27FC236}">
                    <a16:creationId xmlns:a16="http://schemas.microsoft.com/office/drawing/2014/main" id="{9C716A68-DF1C-A74F-8F1B-FD03A7316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34" y="5233671"/>
                <a:ext cx="7023766" cy="1295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9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88EF9E-486B-0942-ADF4-CBE63D3A6501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blipFill>
                <a:blip r:embed="rId7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/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=1−0=1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9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  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blipFill>
                <a:blip r:embed="rId11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D77B857-8592-5E42-BBC7-7A461287C8A3}"/>
              </a:ext>
            </a:extLst>
          </p:cNvPr>
          <p:cNvSpPr/>
          <p:nvPr/>
        </p:nvSpPr>
        <p:spPr>
          <a:xfrm>
            <a:off x="5038878" y="3043876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DEB8675-86E2-9245-A25C-8CB79AED31E7}"/>
              </a:ext>
            </a:extLst>
          </p:cNvPr>
          <p:cNvSpPr/>
          <p:nvPr/>
        </p:nvSpPr>
        <p:spPr>
          <a:xfrm>
            <a:off x="5105645" y="377691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09D9D53-391F-944D-A232-EDA974F30B16}"/>
              </a:ext>
            </a:extLst>
          </p:cNvPr>
          <p:cNvSpPr/>
          <p:nvPr/>
        </p:nvSpPr>
        <p:spPr>
          <a:xfrm>
            <a:off x="2855419" y="4499883"/>
            <a:ext cx="198842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2C100C1-FB3A-4148-A083-8AFCC64278F6}"/>
              </a:ext>
            </a:extLst>
          </p:cNvPr>
          <p:cNvSpPr/>
          <p:nvPr/>
        </p:nvSpPr>
        <p:spPr>
          <a:xfrm>
            <a:off x="3675410" y="5287793"/>
            <a:ext cx="278794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CD8D75E-5894-7746-989F-517D0EDE2663}"/>
              </a:ext>
            </a:extLst>
          </p:cNvPr>
          <p:cNvSpPr/>
          <p:nvPr/>
        </p:nvSpPr>
        <p:spPr>
          <a:xfrm>
            <a:off x="8201688" y="301014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A98C95D-36EE-9342-BA00-6655D14EF5A6}"/>
              </a:ext>
            </a:extLst>
          </p:cNvPr>
          <p:cNvSpPr/>
          <p:nvPr/>
        </p:nvSpPr>
        <p:spPr>
          <a:xfrm>
            <a:off x="8399396" y="3745465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E939E1-BC84-ED42-8FD9-7A4E7F55DEFD}"/>
              </a:ext>
            </a:extLst>
          </p:cNvPr>
          <p:cNvSpPr/>
          <p:nvPr/>
        </p:nvSpPr>
        <p:spPr>
          <a:xfrm>
            <a:off x="6244627" y="4526590"/>
            <a:ext cx="191362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DF6B38C-3597-7B44-9370-5C84F42388FF}"/>
              </a:ext>
            </a:extLst>
          </p:cNvPr>
          <p:cNvSpPr/>
          <p:nvPr/>
        </p:nvSpPr>
        <p:spPr>
          <a:xfrm>
            <a:off x="7002277" y="5275779"/>
            <a:ext cx="3199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CDB9E3A-0A60-FB45-9E06-430DC1D4AB71}"/>
              </a:ext>
            </a:extLst>
          </p:cNvPr>
          <p:cNvSpPr/>
          <p:nvPr/>
        </p:nvSpPr>
        <p:spPr>
          <a:xfrm>
            <a:off x="11555842" y="3037652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14AEE1D-C8C0-224B-9996-DFD9EF4F0159}"/>
              </a:ext>
            </a:extLst>
          </p:cNvPr>
          <p:cNvSpPr/>
          <p:nvPr/>
        </p:nvSpPr>
        <p:spPr>
          <a:xfrm>
            <a:off x="10435983" y="3774188"/>
            <a:ext cx="86476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96966A8-C661-0D42-97F3-1A5D9FCB49BD}"/>
              </a:ext>
            </a:extLst>
          </p:cNvPr>
          <p:cNvSpPr/>
          <p:nvPr/>
        </p:nvSpPr>
        <p:spPr>
          <a:xfrm>
            <a:off x="9612121" y="4464312"/>
            <a:ext cx="1688628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47C1670-F767-0E43-99FA-68E37DF6677B}"/>
              </a:ext>
            </a:extLst>
          </p:cNvPr>
          <p:cNvSpPr/>
          <p:nvPr/>
        </p:nvSpPr>
        <p:spPr>
          <a:xfrm>
            <a:off x="10391471" y="5249108"/>
            <a:ext cx="35890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88EF9E-486B-0942-ADF4-CBE63D3A6501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=0+1−0=1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blipFill>
                <a:blip r:embed="rId7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/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=1−1=0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9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blipFill>
                <a:blip r:embed="rId11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A30518-6A4F-2F40-BF0D-B3306D827B9C}"/>
              </a:ext>
            </a:extLst>
          </p:cNvPr>
          <p:cNvSpPr txBox="1"/>
          <p:nvPr/>
        </p:nvSpPr>
        <p:spPr>
          <a:xfrm>
            <a:off x="255831" y="4246848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0     1      1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E8211E-D2AE-4444-8E87-AAF1044FD116}"/>
              </a:ext>
            </a:extLst>
          </p:cNvPr>
          <p:cNvSpPr/>
          <p:nvPr/>
        </p:nvSpPr>
        <p:spPr>
          <a:xfrm>
            <a:off x="4949233" y="3043876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EBBD01-75AA-5048-903F-A4241CE9DA50}"/>
              </a:ext>
            </a:extLst>
          </p:cNvPr>
          <p:cNvSpPr/>
          <p:nvPr/>
        </p:nvSpPr>
        <p:spPr>
          <a:xfrm>
            <a:off x="5105645" y="377691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9ABD6C1-5B9F-B14D-9957-555527A27B3A}"/>
              </a:ext>
            </a:extLst>
          </p:cNvPr>
          <p:cNvSpPr/>
          <p:nvPr/>
        </p:nvSpPr>
        <p:spPr>
          <a:xfrm>
            <a:off x="2855419" y="4499883"/>
            <a:ext cx="198842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D0BD0D1-384E-BB41-88DF-8B28D59C4F04}"/>
              </a:ext>
            </a:extLst>
          </p:cNvPr>
          <p:cNvSpPr/>
          <p:nvPr/>
        </p:nvSpPr>
        <p:spPr>
          <a:xfrm>
            <a:off x="3675410" y="5287793"/>
            <a:ext cx="278794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752A5D-43A9-C146-8F77-385FF6E69B58}"/>
              </a:ext>
            </a:extLst>
          </p:cNvPr>
          <p:cNvSpPr/>
          <p:nvPr/>
        </p:nvSpPr>
        <p:spPr>
          <a:xfrm>
            <a:off x="8201688" y="301014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BE69F4-30D8-9548-B7BA-353DB869EE7D}"/>
              </a:ext>
            </a:extLst>
          </p:cNvPr>
          <p:cNvSpPr/>
          <p:nvPr/>
        </p:nvSpPr>
        <p:spPr>
          <a:xfrm>
            <a:off x="8399396" y="3745465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05B596B-6270-7542-8643-2051BD5790C1}"/>
              </a:ext>
            </a:extLst>
          </p:cNvPr>
          <p:cNvSpPr/>
          <p:nvPr/>
        </p:nvSpPr>
        <p:spPr>
          <a:xfrm>
            <a:off x="6244627" y="4526590"/>
            <a:ext cx="191362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E5B3AC4-49FF-B147-8738-A51DC06DF133}"/>
              </a:ext>
            </a:extLst>
          </p:cNvPr>
          <p:cNvSpPr/>
          <p:nvPr/>
        </p:nvSpPr>
        <p:spPr>
          <a:xfrm>
            <a:off x="7002277" y="5275779"/>
            <a:ext cx="3199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FD9B97-57CF-7440-8D4D-1AA808FA08A0}"/>
              </a:ext>
            </a:extLst>
          </p:cNvPr>
          <p:cNvSpPr/>
          <p:nvPr/>
        </p:nvSpPr>
        <p:spPr>
          <a:xfrm>
            <a:off x="11555842" y="3037652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07A13E4-7037-144B-89C6-C779AE7B04CE}"/>
              </a:ext>
            </a:extLst>
          </p:cNvPr>
          <p:cNvSpPr/>
          <p:nvPr/>
        </p:nvSpPr>
        <p:spPr>
          <a:xfrm>
            <a:off x="10435983" y="3774188"/>
            <a:ext cx="86476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6678E0-A5C6-4F44-A781-340F53181DEB}"/>
              </a:ext>
            </a:extLst>
          </p:cNvPr>
          <p:cNvSpPr/>
          <p:nvPr/>
        </p:nvSpPr>
        <p:spPr>
          <a:xfrm>
            <a:off x="9612121" y="4464312"/>
            <a:ext cx="1688628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4089AC-97F1-FF47-A903-18F87586A376}"/>
              </a:ext>
            </a:extLst>
          </p:cNvPr>
          <p:cNvSpPr/>
          <p:nvPr/>
        </p:nvSpPr>
        <p:spPr>
          <a:xfrm>
            <a:off x="10391471" y="5249108"/>
            <a:ext cx="35890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4" grpId="0" animBg="1"/>
      <p:bldP spid="47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88EF9E-486B-0942-ADF4-CBE63D3A6501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=0+1−1=0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blipFill>
                <a:blip r:embed="rId8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/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3929" y="1117164"/>
                <a:ext cx="101733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10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=0+1−0=1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blipFill>
                <a:blip r:embed="rId12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A30518-6A4F-2F40-BF0D-B3306D827B9C}"/>
              </a:ext>
            </a:extLst>
          </p:cNvPr>
          <p:cNvSpPr txBox="1"/>
          <p:nvPr/>
        </p:nvSpPr>
        <p:spPr>
          <a:xfrm>
            <a:off x="255831" y="4246848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0     1      1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7582FB-79E9-804D-9F75-E6F465CCF281}"/>
              </a:ext>
            </a:extLst>
          </p:cNvPr>
          <p:cNvSpPr txBox="1"/>
          <p:nvPr/>
        </p:nvSpPr>
        <p:spPr>
          <a:xfrm>
            <a:off x="255831" y="4647783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1     1      1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8F92FE-E75C-4640-B197-DE0062A587F2}"/>
              </a:ext>
            </a:extLst>
          </p:cNvPr>
          <p:cNvSpPr/>
          <p:nvPr/>
        </p:nvSpPr>
        <p:spPr>
          <a:xfrm>
            <a:off x="2209700" y="4481337"/>
            <a:ext cx="2679799" cy="529283"/>
          </a:xfrm>
          <a:prstGeom prst="rect">
            <a:avLst/>
          </a:prstGeom>
          <a:noFill/>
          <a:ln w="57150">
            <a:solidFill>
              <a:srgbClr val="E6B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BD7B5-9B7E-EB4D-862A-6A3741363455}"/>
              </a:ext>
            </a:extLst>
          </p:cNvPr>
          <p:cNvSpPr/>
          <p:nvPr/>
        </p:nvSpPr>
        <p:spPr>
          <a:xfrm rot="19853730">
            <a:off x="3831895" y="5275651"/>
            <a:ext cx="169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”bootstrapping”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369E6E-E174-FB4F-B535-B26B7ACEE9AE}"/>
              </a:ext>
            </a:extLst>
          </p:cNvPr>
          <p:cNvSpPr txBox="1"/>
          <p:nvPr/>
        </p:nvSpPr>
        <p:spPr>
          <a:xfrm>
            <a:off x="2047053" y="5897003"/>
            <a:ext cx="389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Uses own estimation of future reward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6BA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6BA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6BA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absence of immediate reward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6DF766-BDB0-484C-A62A-73D83E868FA1}"/>
              </a:ext>
            </a:extLst>
          </p:cNvPr>
          <p:cNvSpPr/>
          <p:nvPr/>
        </p:nvSpPr>
        <p:spPr>
          <a:xfrm>
            <a:off x="4952379" y="3043876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427A48-B32D-0C4C-9FCC-0268C8ADD3A7}"/>
              </a:ext>
            </a:extLst>
          </p:cNvPr>
          <p:cNvSpPr/>
          <p:nvPr/>
        </p:nvSpPr>
        <p:spPr>
          <a:xfrm>
            <a:off x="5105645" y="377691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DC04809-F82A-BE48-AF65-2331CBD8554C}"/>
              </a:ext>
            </a:extLst>
          </p:cNvPr>
          <p:cNvSpPr/>
          <p:nvPr/>
        </p:nvSpPr>
        <p:spPr>
          <a:xfrm>
            <a:off x="2855419" y="4499883"/>
            <a:ext cx="198842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29AB4B-AC26-9E44-9DEB-AC4501376232}"/>
              </a:ext>
            </a:extLst>
          </p:cNvPr>
          <p:cNvSpPr/>
          <p:nvPr/>
        </p:nvSpPr>
        <p:spPr>
          <a:xfrm>
            <a:off x="3675410" y="5287793"/>
            <a:ext cx="278794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5C995E-0B39-1247-AFA2-DD5D6CDB961F}"/>
              </a:ext>
            </a:extLst>
          </p:cNvPr>
          <p:cNvSpPr/>
          <p:nvPr/>
        </p:nvSpPr>
        <p:spPr>
          <a:xfrm>
            <a:off x="8201688" y="301014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9F2A0FF-8C52-6B4D-BE36-CE6DD96644B8}"/>
              </a:ext>
            </a:extLst>
          </p:cNvPr>
          <p:cNvSpPr/>
          <p:nvPr/>
        </p:nvSpPr>
        <p:spPr>
          <a:xfrm>
            <a:off x="8399396" y="3745465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43FE765-9463-054F-9FE4-D0198DFDA3A0}"/>
              </a:ext>
            </a:extLst>
          </p:cNvPr>
          <p:cNvSpPr/>
          <p:nvPr/>
        </p:nvSpPr>
        <p:spPr>
          <a:xfrm>
            <a:off x="6244627" y="4526590"/>
            <a:ext cx="191362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F94FE8-546D-8949-ADFF-C4870CC1AD73}"/>
              </a:ext>
            </a:extLst>
          </p:cNvPr>
          <p:cNvSpPr/>
          <p:nvPr/>
        </p:nvSpPr>
        <p:spPr>
          <a:xfrm>
            <a:off x="7002277" y="5275779"/>
            <a:ext cx="3199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02C089-046F-CE4B-A456-9B8BBE517A81}"/>
              </a:ext>
            </a:extLst>
          </p:cNvPr>
          <p:cNvSpPr/>
          <p:nvPr/>
        </p:nvSpPr>
        <p:spPr>
          <a:xfrm>
            <a:off x="11555842" y="3037652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50D48C-6B95-474A-ABEB-B6E51D85D77C}"/>
              </a:ext>
            </a:extLst>
          </p:cNvPr>
          <p:cNvSpPr/>
          <p:nvPr/>
        </p:nvSpPr>
        <p:spPr>
          <a:xfrm>
            <a:off x="10435983" y="3774188"/>
            <a:ext cx="86476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797187C-F989-6D4A-88C2-A7F9747ACA91}"/>
              </a:ext>
            </a:extLst>
          </p:cNvPr>
          <p:cNvSpPr/>
          <p:nvPr/>
        </p:nvSpPr>
        <p:spPr>
          <a:xfrm>
            <a:off x="9632573" y="4460421"/>
            <a:ext cx="1688628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6A4520-440E-B747-BB99-CE01CDF7C520}"/>
              </a:ext>
            </a:extLst>
          </p:cNvPr>
          <p:cNvSpPr/>
          <p:nvPr/>
        </p:nvSpPr>
        <p:spPr>
          <a:xfrm>
            <a:off x="10391471" y="5249108"/>
            <a:ext cx="35890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50" grpId="0"/>
      <p:bldP spid="51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209B-AB70-844B-BF89-E3629DD0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long sequence</a:t>
            </a:r>
          </a:p>
        </p:txBody>
      </p:sp>
      <p:cxnSp>
        <p:nvCxnSpPr>
          <p:cNvPr id="6" name="Google Shape;290;p32">
            <a:extLst>
              <a:ext uri="{FF2B5EF4-FFF2-40B4-BE49-F238E27FC236}">
                <a16:creationId xmlns:a16="http://schemas.microsoft.com/office/drawing/2014/main" id="{5486F095-1346-734E-BF09-ED9B7B7C7A8E}"/>
              </a:ext>
            </a:extLst>
          </p:cNvPr>
          <p:cNvCxnSpPr>
            <a:cxnSpLocks/>
          </p:cNvCxnSpPr>
          <p:nvPr/>
        </p:nvCxnSpPr>
        <p:spPr>
          <a:xfrm>
            <a:off x="2515223" y="2732853"/>
            <a:ext cx="7486906" cy="8113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" name="Google Shape;292;p32">
            <a:extLst>
              <a:ext uri="{FF2B5EF4-FFF2-40B4-BE49-F238E27FC236}">
                <a16:creationId xmlns:a16="http://schemas.microsoft.com/office/drawing/2014/main" id="{F9111890-FD5B-CE46-8A3F-68899B65B89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8611" y="1687237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3;p32">
            <a:extLst>
              <a:ext uri="{FF2B5EF4-FFF2-40B4-BE49-F238E27FC236}">
                <a16:creationId xmlns:a16="http://schemas.microsoft.com/office/drawing/2014/main" id="{0A8A6876-2D4E-CF47-9DB1-16FE732F5E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0197" y="1624405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1CCB1-3912-7B41-A095-A9447F99B724}"/>
              </a:ext>
            </a:extLst>
          </p:cNvPr>
          <p:cNvSpPr txBox="1"/>
          <p:nvPr/>
        </p:nvSpPr>
        <p:spPr>
          <a:xfrm>
            <a:off x="4288097" y="239608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6C470-0EDC-894D-A58F-8DB909081A4E}"/>
              </a:ext>
            </a:extLst>
          </p:cNvPr>
          <p:cNvSpPr txBox="1"/>
          <p:nvPr/>
        </p:nvSpPr>
        <p:spPr>
          <a:xfrm>
            <a:off x="7262853" y="237163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3917B-5F6A-8545-BD13-47DA81CD2B34}"/>
              </a:ext>
            </a:extLst>
          </p:cNvPr>
          <p:cNvSpPr txBox="1"/>
          <p:nvPr/>
        </p:nvSpPr>
        <p:spPr>
          <a:xfrm>
            <a:off x="2480428" y="239103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D52C6-F559-464C-8AB0-A427EB101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036" y="1719601"/>
            <a:ext cx="767523" cy="907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621C5E-62C6-FC41-9D91-34C850B27254}"/>
              </a:ext>
            </a:extLst>
          </p:cNvPr>
          <p:cNvSpPr txBox="1"/>
          <p:nvPr/>
        </p:nvSpPr>
        <p:spPr>
          <a:xfrm>
            <a:off x="6593026" y="1223649"/>
            <a:ext cx="893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F98D18-794A-244E-9953-35785B6AAA13}"/>
              </a:ext>
            </a:extLst>
          </p:cNvPr>
          <p:cNvSpPr/>
          <p:nvPr/>
        </p:nvSpPr>
        <p:spPr>
          <a:xfrm>
            <a:off x="3253036" y="3027482"/>
            <a:ext cx="5636127" cy="162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3F2595-8B17-5D48-9E47-AFA4911A622B}"/>
                  </a:ext>
                </a:extLst>
              </p:cNvPr>
              <p:cNvSpPr/>
              <p:nvPr/>
            </p:nvSpPr>
            <p:spPr>
              <a:xfrm>
                <a:off x="3596672" y="3839885"/>
                <a:ext cx="46371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3F2595-8B17-5D48-9E47-AFA4911A6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672" y="3839885"/>
                <a:ext cx="4637184" cy="646331"/>
              </a:xfrm>
              <a:prstGeom prst="rect">
                <a:avLst/>
              </a:prstGeom>
              <a:blipFill>
                <a:blip r:embed="rId5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150923-741B-5F48-8228-659E1BAE7447}"/>
                  </a:ext>
                </a:extLst>
              </p:cNvPr>
              <p:cNvSpPr/>
              <p:nvPr/>
            </p:nvSpPr>
            <p:spPr>
              <a:xfrm>
                <a:off x="3253036" y="3149793"/>
                <a:ext cx="563612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150923-741B-5F48-8228-659E1BAE7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036" y="3149793"/>
                <a:ext cx="5636127" cy="646331"/>
              </a:xfrm>
              <a:prstGeom prst="rect">
                <a:avLst/>
              </a:prstGeom>
              <a:blipFill>
                <a:blip r:embed="rId6"/>
                <a:stretch>
                  <a:fillRect r="-6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63;p30">
                <a:extLst>
                  <a:ext uri="{FF2B5EF4-FFF2-40B4-BE49-F238E27FC236}">
                    <a16:creationId xmlns:a16="http://schemas.microsoft.com/office/drawing/2014/main" id="{1F45E8D0-DE9F-FB4C-BD4F-1946FEBC775C}"/>
                  </a:ext>
                </a:extLst>
              </p:cNvPr>
              <p:cNvSpPr txBox="1"/>
              <p:nvPr/>
            </p:nvSpPr>
            <p:spPr>
              <a:xfrm>
                <a:off x="1758374" y="4919403"/>
                <a:ext cx="8675252" cy="129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0" dirty="0"/>
                  <a:t>If</a:t>
                </a:r>
                <a:r>
                  <a:rPr lang="en-US" sz="32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𝑓𝑢𝑡𝑢𝑟𝑒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3200" dirty="0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/>
                  <a:t>You are guaranteed all the kibbles…100 time points from now</a:t>
                </a:r>
                <a:endParaRPr sz="3200" dirty="0"/>
              </a:p>
            </p:txBody>
          </p:sp>
        </mc:Choice>
        <mc:Fallback xmlns="">
          <p:sp>
            <p:nvSpPr>
              <p:cNvPr id="22" name="Google Shape;263;p30">
                <a:extLst>
                  <a:ext uri="{FF2B5EF4-FFF2-40B4-BE49-F238E27FC236}">
                    <a16:creationId xmlns:a16="http://schemas.microsoft.com/office/drawing/2014/main" id="{1F45E8D0-DE9F-FB4C-BD4F-1946FEBC7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374" y="4919403"/>
                <a:ext cx="8675252" cy="1295400"/>
              </a:xfrm>
              <a:prstGeom prst="rect">
                <a:avLst/>
              </a:prstGeom>
              <a:blipFill>
                <a:blip r:embed="rId7"/>
                <a:stretch>
                  <a:fillRect l="-1314" t="-1942" r="-2482" b="-407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968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209B-AB70-844B-BF89-E3629DD0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long sequence</a:t>
            </a:r>
          </a:p>
        </p:txBody>
      </p:sp>
      <p:cxnSp>
        <p:nvCxnSpPr>
          <p:cNvPr id="6" name="Google Shape;290;p32">
            <a:extLst>
              <a:ext uri="{FF2B5EF4-FFF2-40B4-BE49-F238E27FC236}">
                <a16:creationId xmlns:a16="http://schemas.microsoft.com/office/drawing/2014/main" id="{5486F095-1346-734E-BF09-ED9B7B7C7A8E}"/>
              </a:ext>
            </a:extLst>
          </p:cNvPr>
          <p:cNvCxnSpPr>
            <a:cxnSpLocks/>
          </p:cNvCxnSpPr>
          <p:nvPr/>
        </p:nvCxnSpPr>
        <p:spPr>
          <a:xfrm>
            <a:off x="2515223" y="2731876"/>
            <a:ext cx="7486906" cy="8113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" name="Google Shape;292;p32">
            <a:extLst>
              <a:ext uri="{FF2B5EF4-FFF2-40B4-BE49-F238E27FC236}">
                <a16:creationId xmlns:a16="http://schemas.microsoft.com/office/drawing/2014/main" id="{F9111890-FD5B-CE46-8A3F-68899B65B89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8611" y="1686260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3;p32">
            <a:extLst>
              <a:ext uri="{FF2B5EF4-FFF2-40B4-BE49-F238E27FC236}">
                <a16:creationId xmlns:a16="http://schemas.microsoft.com/office/drawing/2014/main" id="{0A8A6876-2D4E-CF47-9DB1-16FE732F5E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0197" y="1623428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1CCB1-3912-7B41-A095-A9447F99B724}"/>
              </a:ext>
            </a:extLst>
          </p:cNvPr>
          <p:cNvSpPr txBox="1"/>
          <p:nvPr/>
        </p:nvSpPr>
        <p:spPr>
          <a:xfrm>
            <a:off x="4288097" y="239510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6C470-0EDC-894D-A58F-8DB909081A4E}"/>
              </a:ext>
            </a:extLst>
          </p:cNvPr>
          <p:cNvSpPr txBox="1"/>
          <p:nvPr/>
        </p:nvSpPr>
        <p:spPr>
          <a:xfrm>
            <a:off x="7262853" y="237065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3917B-5F6A-8545-BD13-47DA81CD2B34}"/>
              </a:ext>
            </a:extLst>
          </p:cNvPr>
          <p:cNvSpPr txBox="1"/>
          <p:nvPr/>
        </p:nvSpPr>
        <p:spPr>
          <a:xfrm>
            <a:off x="2480428" y="239005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D52C6-F559-464C-8AB0-A427EB101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036" y="1718624"/>
            <a:ext cx="767523" cy="907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621C5E-62C6-FC41-9D91-34C850B27254}"/>
              </a:ext>
            </a:extLst>
          </p:cNvPr>
          <p:cNvSpPr txBox="1"/>
          <p:nvPr/>
        </p:nvSpPr>
        <p:spPr>
          <a:xfrm>
            <a:off x="6593026" y="1222672"/>
            <a:ext cx="893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F98D18-794A-244E-9953-35785B6AAA13}"/>
              </a:ext>
            </a:extLst>
          </p:cNvPr>
          <p:cNvSpPr/>
          <p:nvPr/>
        </p:nvSpPr>
        <p:spPr>
          <a:xfrm>
            <a:off x="3253036" y="3026505"/>
            <a:ext cx="5636127" cy="162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3F2595-8B17-5D48-9E47-AFA4911A622B}"/>
                  </a:ext>
                </a:extLst>
              </p:cNvPr>
              <p:cNvSpPr/>
              <p:nvPr/>
            </p:nvSpPr>
            <p:spPr>
              <a:xfrm>
                <a:off x="3596672" y="3838908"/>
                <a:ext cx="46371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3F2595-8B17-5D48-9E47-AFA4911A6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672" y="3838908"/>
                <a:ext cx="4637184" cy="646331"/>
              </a:xfrm>
              <a:prstGeom prst="rect">
                <a:avLst/>
              </a:prstGeom>
              <a:blipFill>
                <a:blip r:embed="rId5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150923-741B-5F48-8228-659E1BAE7447}"/>
                  </a:ext>
                </a:extLst>
              </p:cNvPr>
              <p:cNvSpPr/>
              <p:nvPr/>
            </p:nvSpPr>
            <p:spPr>
              <a:xfrm>
                <a:off x="3253036" y="3148816"/>
                <a:ext cx="563612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150923-741B-5F48-8228-659E1BAE7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036" y="3148816"/>
                <a:ext cx="5636127" cy="646331"/>
              </a:xfrm>
              <a:prstGeom prst="rect">
                <a:avLst/>
              </a:prstGeom>
              <a:blipFill>
                <a:blip r:embed="rId6"/>
                <a:stretch>
                  <a:fillRect l="-225" r="-134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263;p30">
            <a:extLst>
              <a:ext uri="{FF2B5EF4-FFF2-40B4-BE49-F238E27FC236}">
                <a16:creationId xmlns:a16="http://schemas.microsoft.com/office/drawing/2014/main" id="{1F45E8D0-DE9F-FB4C-BD4F-1946FEBC775C}"/>
              </a:ext>
            </a:extLst>
          </p:cNvPr>
          <p:cNvSpPr txBox="1"/>
          <p:nvPr/>
        </p:nvSpPr>
        <p:spPr>
          <a:xfrm>
            <a:off x="1758374" y="4773622"/>
            <a:ext cx="867525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/>
              <a:t>Solution: </a:t>
            </a:r>
            <a:r>
              <a:rPr lang="en-US" sz="3200" b="0" dirty="0">
                <a:solidFill>
                  <a:srgbClr val="FF0000"/>
                </a:solidFill>
              </a:rPr>
              <a:t>discount</a:t>
            </a:r>
            <a:r>
              <a:rPr lang="en-US" sz="3200" b="0" dirty="0"/>
              <a:t> the value of future reward!</a:t>
            </a:r>
          </a:p>
          <a:p>
            <a:pPr algn="ctr"/>
            <a:r>
              <a:rPr lang="en-US" sz="3200" dirty="0"/>
              <a:t>V(</a:t>
            </a:r>
            <a:r>
              <a:rPr lang="en-US" sz="3200" dirty="0" err="1"/>
              <a:t>s</a:t>
            </a:r>
            <a:r>
              <a:rPr lang="en-US" sz="3200" baseline="-25000" dirty="0" err="1"/>
              <a:t>t</a:t>
            </a:r>
            <a:r>
              <a:rPr lang="en-US" sz="3200" dirty="0"/>
              <a:t>) = sum of discounted rewards</a:t>
            </a:r>
          </a:p>
          <a:p>
            <a:pPr algn="ctr"/>
            <a:r>
              <a:rPr lang="en-US" sz="3200" dirty="0"/>
              <a:t>            =  r</a:t>
            </a:r>
            <a:r>
              <a:rPr lang="en-US" sz="3200" baseline="-25000" dirty="0"/>
              <a:t>t+1</a:t>
            </a:r>
            <a:r>
              <a:rPr lang="en-US" sz="3200" dirty="0"/>
              <a:t>+ </a:t>
            </a:r>
            <a:r>
              <a:rPr lang="en-US" sz="3200" b="1" dirty="0"/>
              <a:t>𝛾</a:t>
            </a:r>
            <a:r>
              <a:rPr lang="en-US" sz="3200" dirty="0"/>
              <a:t>r</a:t>
            </a:r>
            <a:r>
              <a:rPr lang="en-US" sz="3200" baseline="-25000" dirty="0"/>
              <a:t>t+2</a:t>
            </a:r>
            <a:r>
              <a:rPr lang="en-US" sz="3200" dirty="0"/>
              <a:t> + </a:t>
            </a:r>
            <a:r>
              <a:rPr lang="en-US" sz="3200" b="1" dirty="0"/>
              <a:t>𝛾</a:t>
            </a:r>
            <a:r>
              <a:rPr lang="en-US" sz="3200" b="1" baseline="30000" dirty="0"/>
              <a:t>2</a:t>
            </a:r>
            <a:r>
              <a:rPr lang="en-US" sz="3200" dirty="0"/>
              <a:t>r</a:t>
            </a:r>
            <a:r>
              <a:rPr lang="en-US" sz="3200" baseline="-25000" dirty="0"/>
              <a:t>t+3</a:t>
            </a:r>
            <a:r>
              <a:rPr lang="en-US" sz="3200" dirty="0"/>
              <a:t> + </a:t>
            </a:r>
            <a:r>
              <a:rPr lang="en-US" sz="3200" b="1" dirty="0"/>
              <a:t>𝛾</a:t>
            </a:r>
            <a:r>
              <a:rPr lang="en-US" sz="3200" b="1" baseline="30000" dirty="0"/>
              <a:t>3</a:t>
            </a:r>
            <a:r>
              <a:rPr lang="en-US" sz="3200" dirty="0"/>
              <a:t>r</a:t>
            </a:r>
            <a:r>
              <a:rPr lang="en-US" sz="3200" baseline="-25000" dirty="0"/>
              <a:t>t+4</a:t>
            </a:r>
            <a:r>
              <a:rPr lang="en-US" sz="3200" dirty="0"/>
              <a:t> + …</a:t>
            </a:r>
          </a:p>
          <a:p>
            <a:pPr algn="ctr"/>
            <a:r>
              <a:rPr lang="en-US" sz="32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956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88EF9E-486B-0942-ADF4-CBE63D3A6501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FC72EF-F07D-5440-9D59-169877832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E766AC-A1EE-3C44-8C09-10D30FFCE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=0+(0.5)0−0=0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324456" cy="3046988"/>
              </a:xfrm>
              <a:prstGeom prst="rect">
                <a:avLst/>
              </a:prstGeom>
              <a:blipFill>
                <a:blip r:embed="rId7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/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79-78B0-414A-8A8B-3AED7494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blipFill>
                <a:blip r:embed="rId8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=1−0=1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9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=0+(0.5)0−0=0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blipFill>
                <a:blip r:embed="rId11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A8ECFC-9387-DC48-8AF3-57B15BBA0673}"/>
              </a:ext>
            </a:extLst>
          </p:cNvPr>
          <p:cNvSpPr/>
          <p:nvPr/>
        </p:nvSpPr>
        <p:spPr>
          <a:xfrm>
            <a:off x="4952379" y="3043876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6B0B31-0F3D-EB45-8CA6-24B87D36C6A0}"/>
              </a:ext>
            </a:extLst>
          </p:cNvPr>
          <p:cNvSpPr/>
          <p:nvPr/>
        </p:nvSpPr>
        <p:spPr>
          <a:xfrm>
            <a:off x="5105645" y="377691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3B9BAF-7246-1C42-A385-58BDBEC3FC6C}"/>
              </a:ext>
            </a:extLst>
          </p:cNvPr>
          <p:cNvSpPr/>
          <p:nvPr/>
        </p:nvSpPr>
        <p:spPr>
          <a:xfrm>
            <a:off x="2855419" y="4499883"/>
            <a:ext cx="2633893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E4E464E-F25C-E942-850C-0E1A75DA8D6B}"/>
              </a:ext>
            </a:extLst>
          </p:cNvPr>
          <p:cNvSpPr/>
          <p:nvPr/>
        </p:nvSpPr>
        <p:spPr>
          <a:xfrm>
            <a:off x="3675410" y="5287793"/>
            <a:ext cx="278794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1DA48BC-FA32-6643-8914-3D12D680FC91}"/>
              </a:ext>
            </a:extLst>
          </p:cNvPr>
          <p:cNvSpPr/>
          <p:nvPr/>
        </p:nvSpPr>
        <p:spPr>
          <a:xfrm>
            <a:off x="8201688" y="3010140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86E95D7-6F87-AB4D-BB9E-87D3E597FDDE}"/>
              </a:ext>
            </a:extLst>
          </p:cNvPr>
          <p:cNvSpPr/>
          <p:nvPr/>
        </p:nvSpPr>
        <p:spPr>
          <a:xfrm>
            <a:off x="8399396" y="3745465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31F2A4-B426-7445-91DA-FE4A151A8A6C}"/>
              </a:ext>
            </a:extLst>
          </p:cNvPr>
          <p:cNvSpPr/>
          <p:nvPr/>
        </p:nvSpPr>
        <p:spPr>
          <a:xfrm>
            <a:off x="6244627" y="4526590"/>
            <a:ext cx="255018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C9DC028-AB0D-CA47-8827-08854202013C}"/>
              </a:ext>
            </a:extLst>
          </p:cNvPr>
          <p:cNvSpPr/>
          <p:nvPr/>
        </p:nvSpPr>
        <p:spPr>
          <a:xfrm>
            <a:off x="7002277" y="5275779"/>
            <a:ext cx="3199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EF50AE-652A-814C-A78E-99B9A1DF5C28}"/>
              </a:ext>
            </a:extLst>
          </p:cNvPr>
          <p:cNvSpPr/>
          <p:nvPr/>
        </p:nvSpPr>
        <p:spPr>
          <a:xfrm>
            <a:off x="11555842" y="3037652"/>
            <a:ext cx="39541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68D29F-7CFD-0E41-A001-DA136E2D7A08}"/>
              </a:ext>
            </a:extLst>
          </p:cNvPr>
          <p:cNvSpPr/>
          <p:nvPr/>
        </p:nvSpPr>
        <p:spPr>
          <a:xfrm>
            <a:off x="10435983" y="3774188"/>
            <a:ext cx="86476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E916E5E-4C46-A942-AD9E-34C2A16F7AC0}"/>
              </a:ext>
            </a:extLst>
          </p:cNvPr>
          <p:cNvSpPr/>
          <p:nvPr/>
        </p:nvSpPr>
        <p:spPr>
          <a:xfrm>
            <a:off x="9612121" y="4464312"/>
            <a:ext cx="1688628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647116-EF6F-4F45-A020-7E06385F23D5}"/>
              </a:ext>
            </a:extLst>
          </p:cNvPr>
          <p:cNvSpPr/>
          <p:nvPr/>
        </p:nvSpPr>
        <p:spPr>
          <a:xfrm>
            <a:off x="10391471" y="5249108"/>
            <a:ext cx="35890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1" grpId="0" animBg="1"/>
      <p:bldP spid="42" grpId="0" animBg="1"/>
      <p:bldP spid="44" grpId="0" animBg="1"/>
      <p:bldP spid="47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56525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=0+.5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−0=.5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0.5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565252" cy="3046988"/>
              </a:xfrm>
              <a:prstGeom prst="rect">
                <a:avLst/>
              </a:prstGeom>
              <a:blipFill>
                <a:blip r:embed="rId5"/>
                <a:stretch>
                  <a:fillRect l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=1−1=0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6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=0+(.5)0−0=0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2" y="3037652"/>
                <a:ext cx="3324456" cy="3046988"/>
              </a:xfrm>
              <a:prstGeom prst="rect">
                <a:avLst/>
              </a:prstGeom>
              <a:blipFill>
                <a:blip r:embed="rId8"/>
                <a:stretch>
                  <a:fillRect l="-380" r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A30518-6A4F-2F40-BF0D-B3306D827B9C}"/>
              </a:ext>
            </a:extLst>
          </p:cNvPr>
          <p:cNvSpPr txBox="1"/>
          <p:nvPr/>
        </p:nvSpPr>
        <p:spPr>
          <a:xfrm>
            <a:off x="228703" y="424684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0    0.5    1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E60520-C2FB-FF46-93B8-F11131D02B66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817F768-9E7D-6D4A-96CA-3D5AAC59159B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817F768-9E7D-6D4A-96CA-3D5AAC5915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9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A1971EE-505D-5046-8907-13BEE5B064AB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A1971EE-505D-5046-8907-13BEE5B06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10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4195C5C-B680-5A41-A9C4-2167DB53E8E1}"/>
                  </a:ext>
                </a:extLst>
              </p:cNvPr>
              <p:cNvSpPr txBox="1"/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4195C5C-B680-5A41-A9C4-2167DB53E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blipFill>
                <a:blip r:embed="rId11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FB28C06E-5F29-A44E-A474-7308D6D40467}"/>
              </a:ext>
            </a:extLst>
          </p:cNvPr>
          <p:cNvSpPr/>
          <p:nvPr/>
        </p:nvSpPr>
        <p:spPr>
          <a:xfrm>
            <a:off x="4952379" y="3043876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B58E6-87ED-DD46-ACBC-624792B1A582}"/>
              </a:ext>
            </a:extLst>
          </p:cNvPr>
          <p:cNvSpPr/>
          <p:nvPr/>
        </p:nvSpPr>
        <p:spPr>
          <a:xfrm>
            <a:off x="5105645" y="3776910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1E8F450-44C3-8A4F-BA93-FD8E1D0C19A7}"/>
              </a:ext>
            </a:extLst>
          </p:cNvPr>
          <p:cNvSpPr/>
          <p:nvPr/>
        </p:nvSpPr>
        <p:spPr>
          <a:xfrm>
            <a:off x="2855419" y="4499883"/>
            <a:ext cx="2519770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BE37BF-B4DA-7742-AD2A-FAAD017A5EE8}"/>
              </a:ext>
            </a:extLst>
          </p:cNvPr>
          <p:cNvSpPr/>
          <p:nvPr/>
        </p:nvSpPr>
        <p:spPr>
          <a:xfrm>
            <a:off x="3675410" y="5287793"/>
            <a:ext cx="353292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3938666-BF45-9348-BD65-C9237B7704B3}"/>
              </a:ext>
            </a:extLst>
          </p:cNvPr>
          <p:cNvSpPr/>
          <p:nvPr/>
        </p:nvSpPr>
        <p:spPr>
          <a:xfrm>
            <a:off x="8201688" y="3010140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D2D5EFB-5FB4-5A49-A101-73C0712D52D3}"/>
              </a:ext>
            </a:extLst>
          </p:cNvPr>
          <p:cNvSpPr/>
          <p:nvPr/>
        </p:nvSpPr>
        <p:spPr>
          <a:xfrm>
            <a:off x="8399396" y="3745465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3E3046-960F-5443-8429-7C02FB22CE0E}"/>
              </a:ext>
            </a:extLst>
          </p:cNvPr>
          <p:cNvSpPr/>
          <p:nvPr/>
        </p:nvSpPr>
        <p:spPr>
          <a:xfrm>
            <a:off x="6244627" y="4526590"/>
            <a:ext cx="2424980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0E5BC6-CB09-2745-BFC2-8E7099172153}"/>
              </a:ext>
            </a:extLst>
          </p:cNvPr>
          <p:cNvSpPr/>
          <p:nvPr/>
        </p:nvSpPr>
        <p:spPr>
          <a:xfrm>
            <a:off x="7002277" y="5275779"/>
            <a:ext cx="405455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86A5493-57EE-4745-B847-083546B7B551}"/>
              </a:ext>
            </a:extLst>
          </p:cNvPr>
          <p:cNvSpPr/>
          <p:nvPr/>
        </p:nvSpPr>
        <p:spPr>
          <a:xfrm>
            <a:off x="11555842" y="3037652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DEB8EF1-A0DA-654D-87E8-3B8B06796848}"/>
              </a:ext>
            </a:extLst>
          </p:cNvPr>
          <p:cNvSpPr/>
          <p:nvPr/>
        </p:nvSpPr>
        <p:spPr>
          <a:xfrm>
            <a:off x="10435983" y="3774188"/>
            <a:ext cx="109584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C69DAE4-BF2D-B44F-A718-36DD4F385B92}"/>
              </a:ext>
            </a:extLst>
          </p:cNvPr>
          <p:cNvSpPr/>
          <p:nvPr/>
        </p:nvSpPr>
        <p:spPr>
          <a:xfrm>
            <a:off x="9612120" y="4464312"/>
            <a:ext cx="21398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43D6CAC-0A40-8742-8A02-F98372A68FC1}"/>
              </a:ext>
            </a:extLst>
          </p:cNvPr>
          <p:cNvSpPr/>
          <p:nvPr/>
        </p:nvSpPr>
        <p:spPr>
          <a:xfrm>
            <a:off x="10391471" y="5249108"/>
            <a:ext cx="454813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3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52715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1−.5=0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0.5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527152" cy="3046988"/>
              </a:xfrm>
              <a:prstGeom prst="rect">
                <a:avLst/>
              </a:prstGeom>
              <a:blipFill>
                <a:blip r:embed="rId6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7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1" y="3037652"/>
                <a:ext cx="3626995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=0.5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.5−0=.25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.25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1" y="3037652"/>
                <a:ext cx="3626995" cy="3046988"/>
              </a:xfrm>
              <a:prstGeom prst="rect">
                <a:avLst/>
              </a:prstGeom>
              <a:blipFill>
                <a:blip r:embed="rId9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7582FB-79E9-804D-9F75-E6F465CCF281}"/>
              </a:ext>
            </a:extLst>
          </p:cNvPr>
          <p:cNvSpPr txBox="1"/>
          <p:nvPr/>
        </p:nvSpPr>
        <p:spPr>
          <a:xfrm>
            <a:off x="78642" y="4647783"/>
            <a:ext cx="183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.25   .5      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3716D9A-65B3-9840-922C-70A0CE8C329B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EA7F66-DD24-8248-9F60-32526CECACC2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EA7F66-DD24-8248-9F60-32526CECAC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10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AD8153B-CA54-1143-9481-673DA95A7A6C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AD8153B-CA54-1143-9481-673DA95A7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BD6B92-9F55-EE43-B38B-534AB7C39F3E}"/>
                  </a:ext>
                </a:extLst>
              </p:cNvPr>
              <p:cNvSpPr txBox="1"/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BD6B92-9F55-EE43-B38B-534AB7C39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blipFill>
                <a:blip r:embed="rId12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1325CC7B-62F2-FE4A-B74D-75E9C929681C}"/>
              </a:ext>
            </a:extLst>
          </p:cNvPr>
          <p:cNvSpPr txBox="1"/>
          <p:nvPr/>
        </p:nvSpPr>
        <p:spPr>
          <a:xfrm>
            <a:off x="228703" y="424684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0    0.5    1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70B29A3-1010-D743-830A-ECA600395957}"/>
              </a:ext>
            </a:extLst>
          </p:cNvPr>
          <p:cNvSpPr/>
          <p:nvPr/>
        </p:nvSpPr>
        <p:spPr>
          <a:xfrm>
            <a:off x="4952379" y="3043876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7E13DAE-BB03-C04C-AF24-2A687C052A6E}"/>
              </a:ext>
            </a:extLst>
          </p:cNvPr>
          <p:cNvSpPr/>
          <p:nvPr/>
        </p:nvSpPr>
        <p:spPr>
          <a:xfrm>
            <a:off x="5105645" y="3776910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D71E2E-BCE6-0C43-A596-B05672FF2B51}"/>
              </a:ext>
            </a:extLst>
          </p:cNvPr>
          <p:cNvSpPr/>
          <p:nvPr/>
        </p:nvSpPr>
        <p:spPr>
          <a:xfrm>
            <a:off x="2855418" y="4499883"/>
            <a:ext cx="273602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7E62AD-F7C4-E44C-9E84-FF035C6C1117}"/>
              </a:ext>
            </a:extLst>
          </p:cNvPr>
          <p:cNvSpPr/>
          <p:nvPr/>
        </p:nvSpPr>
        <p:spPr>
          <a:xfrm>
            <a:off x="3675410" y="5287793"/>
            <a:ext cx="353292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0F9C843-C394-104E-984D-2D2D647C61B9}"/>
              </a:ext>
            </a:extLst>
          </p:cNvPr>
          <p:cNvSpPr/>
          <p:nvPr/>
        </p:nvSpPr>
        <p:spPr>
          <a:xfrm>
            <a:off x="8201688" y="3010140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ABB7B5-FB38-1B41-8718-0D5393FAD3F4}"/>
              </a:ext>
            </a:extLst>
          </p:cNvPr>
          <p:cNvSpPr/>
          <p:nvPr/>
        </p:nvSpPr>
        <p:spPr>
          <a:xfrm>
            <a:off x="8399396" y="3745465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C0DDBA2-D970-894D-9943-F6AE0840C8E0}"/>
              </a:ext>
            </a:extLst>
          </p:cNvPr>
          <p:cNvSpPr/>
          <p:nvPr/>
        </p:nvSpPr>
        <p:spPr>
          <a:xfrm>
            <a:off x="6244627" y="4526590"/>
            <a:ext cx="2424980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A191ECB-BE27-3541-97BE-ADF931CE8DEF}"/>
              </a:ext>
            </a:extLst>
          </p:cNvPr>
          <p:cNvSpPr/>
          <p:nvPr/>
        </p:nvSpPr>
        <p:spPr>
          <a:xfrm>
            <a:off x="7002277" y="5275779"/>
            <a:ext cx="405455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EEFF17-43FB-FA44-9D3A-14001AC83B85}"/>
              </a:ext>
            </a:extLst>
          </p:cNvPr>
          <p:cNvSpPr/>
          <p:nvPr/>
        </p:nvSpPr>
        <p:spPr>
          <a:xfrm>
            <a:off x="11555842" y="3037652"/>
            <a:ext cx="501079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9A5766-F671-004F-9170-0716FAC63319}"/>
              </a:ext>
            </a:extLst>
          </p:cNvPr>
          <p:cNvSpPr/>
          <p:nvPr/>
        </p:nvSpPr>
        <p:spPr>
          <a:xfrm>
            <a:off x="10435983" y="3774188"/>
            <a:ext cx="1095846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99B0DC-E4E9-B249-9841-3EDA44FF57D8}"/>
              </a:ext>
            </a:extLst>
          </p:cNvPr>
          <p:cNvSpPr/>
          <p:nvPr/>
        </p:nvSpPr>
        <p:spPr>
          <a:xfrm>
            <a:off x="9612120" y="4464312"/>
            <a:ext cx="2139857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0330C7-E8D3-FC4F-B27C-F43CD9D888FF}"/>
              </a:ext>
            </a:extLst>
          </p:cNvPr>
          <p:cNvSpPr/>
          <p:nvPr/>
        </p:nvSpPr>
        <p:spPr>
          <a:xfrm>
            <a:off x="10391471" y="5249108"/>
            <a:ext cx="454813" cy="4424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7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70" grpId="0" animBg="1"/>
      <p:bldP spid="72" grpId="0" animBg="1"/>
      <p:bldP spid="76" grpId="0" animBg="1"/>
      <p:bldP spid="77" grpId="0" animBg="1"/>
      <p:bldP spid="7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AA86D9-25C9-1F41-9587-D6F81568A9DC}"/>
              </a:ext>
            </a:extLst>
          </p:cNvPr>
          <p:cNvSpPr/>
          <p:nvPr/>
        </p:nvSpPr>
        <p:spPr>
          <a:xfrm>
            <a:off x="4226141" y="5037670"/>
            <a:ext cx="4244091" cy="1077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2DFD-53D1-834F-835A-F27733F9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2564"/>
          </a:xfrm>
        </p:spPr>
        <p:txBody>
          <a:bodyPr/>
          <a:lstStyle/>
          <a:p>
            <a:r>
              <a:rPr lang="en-US" dirty="0"/>
              <a:t>Value of state expressed in future expected rewards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D5670-1560-DD4F-9220-3E9E6233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755B3-DAAE-EE42-8FFA-2258BAC93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57" y="566849"/>
            <a:ext cx="6947284" cy="805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A1F1A5-F216-8546-9724-2383DE9C03E4}"/>
                  </a:ext>
                </a:extLst>
              </p:cNvPr>
              <p:cNvSpPr/>
              <p:nvPr/>
            </p:nvSpPr>
            <p:spPr>
              <a:xfrm>
                <a:off x="1483894" y="2564823"/>
                <a:ext cx="9680742" cy="3518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+1 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…]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			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[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+1 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…]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)−</m:t>
                      </m:r>
                      <m:acc>
                        <m:accPr>
                          <m:chr m:val="̂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A1F1A5-F216-8546-9724-2383DE9C0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894" y="2564823"/>
                <a:ext cx="9680742" cy="3518784"/>
              </a:xfrm>
              <a:prstGeom prst="rect">
                <a:avLst/>
              </a:prstGeom>
              <a:blipFill>
                <a:blip r:embed="rId4"/>
                <a:stretch>
                  <a:fillRect t="-37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F7B62E-EA16-7543-866C-1E615F24FDD3}"/>
              </a:ext>
            </a:extLst>
          </p:cNvPr>
          <p:cNvCxnSpPr>
            <a:cxnSpLocks/>
          </p:cNvCxnSpPr>
          <p:nvPr/>
        </p:nvCxnSpPr>
        <p:spPr>
          <a:xfrm flipH="1" flipV="1">
            <a:off x="7267076" y="969654"/>
            <a:ext cx="276724" cy="212246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61BA90-DED9-E14F-9024-CD2948FF21BE}"/>
              </a:ext>
            </a:extLst>
          </p:cNvPr>
          <p:cNvCxnSpPr>
            <a:cxnSpLocks/>
          </p:cNvCxnSpPr>
          <p:nvPr/>
        </p:nvCxnSpPr>
        <p:spPr>
          <a:xfrm flipH="1" flipV="1">
            <a:off x="8782717" y="969653"/>
            <a:ext cx="349251" cy="2122463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23068E7-D79C-9B41-86E8-7829ACA1AFE2}"/>
              </a:ext>
            </a:extLst>
          </p:cNvPr>
          <p:cNvSpPr/>
          <p:nvPr/>
        </p:nvSpPr>
        <p:spPr>
          <a:xfrm>
            <a:off x="8268751" y="4303743"/>
            <a:ext cx="3539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BA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“Bellman Equation”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9B5547-5730-0F40-99E0-8CAD21DC51EC}"/>
              </a:ext>
            </a:extLst>
          </p:cNvPr>
          <p:cNvSpPr/>
          <p:nvPr/>
        </p:nvSpPr>
        <p:spPr>
          <a:xfrm>
            <a:off x="8470232" y="5152476"/>
            <a:ext cx="3539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BA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“temporal difference”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A1EBCE-23FE-3E49-B349-755E076430C8}"/>
              </a:ext>
            </a:extLst>
          </p:cNvPr>
          <p:cNvSpPr/>
          <p:nvPr/>
        </p:nvSpPr>
        <p:spPr>
          <a:xfrm>
            <a:off x="5775158" y="4948631"/>
            <a:ext cx="2695074" cy="72412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4F1728-1111-6C4F-B5E1-4C88BC944DE6}"/>
              </a:ext>
            </a:extLst>
          </p:cNvPr>
          <p:cNvSpPr/>
          <p:nvPr/>
        </p:nvSpPr>
        <p:spPr>
          <a:xfrm>
            <a:off x="5615189" y="566849"/>
            <a:ext cx="1159098" cy="965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3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There are different types of “</a:t>
            </a:r>
            <a:r>
              <a:rPr lang="en" dirty="0">
                <a:solidFill>
                  <a:srgbClr val="E6BA82"/>
                </a:solidFill>
              </a:rPr>
              <a:t>learning</a:t>
            </a:r>
            <a:r>
              <a:rPr lang="en" dirty="0"/>
              <a:t>”</a:t>
            </a:r>
            <a:endParaRPr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D2FBCC-EAC2-3740-A0E7-DC0D50A6D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22463"/>
            <a:ext cx="5157787" cy="823912"/>
          </a:xfrm>
        </p:spPr>
        <p:txBody>
          <a:bodyPr/>
          <a:lstStyle/>
          <a:p>
            <a:r>
              <a:rPr lang="en-US" dirty="0"/>
              <a:t>SUPERVISED</a:t>
            </a:r>
          </a:p>
        </p:txBody>
      </p:sp>
      <p:sp>
        <p:nvSpPr>
          <p:cNvPr id="50" name="Google Shape;50;p10"/>
          <p:cNvSpPr txBox="1">
            <a:spLocks noGrp="1"/>
          </p:cNvSpPr>
          <p:nvPr>
            <p:ph sz="half" idx="2"/>
          </p:nvPr>
        </p:nvSpPr>
        <p:spPr>
          <a:xfrm>
            <a:off x="839788" y="2746375"/>
            <a:ext cx="5157787" cy="29178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Someone tells you them (e.g. parents)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21EC0-AE0F-E04A-8551-1A2219082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22463"/>
            <a:ext cx="5183188" cy="823912"/>
          </a:xfrm>
        </p:spPr>
        <p:txBody>
          <a:bodyPr/>
          <a:lstStyle/>
          <a:p>
            <a:r>
              <a:rPr lang="en-US" dirty="0"/>
              <a:t>UNSUPERVISED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064FF-CF3B-A747-A9E2-70EF88F78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6375"/>
            <a:ext cx="5183188" cy="2917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see stuff out there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2ACC2-6F25-D14E-A449-159B381BD30F}"/>
              </a:ext>
            </a:extLst>
          </p:cNvPr>
          <p:cNvSpPr/>
          <p:nvPr/>
        </p:nvSpPr>
        <p:spPr>
          <a:xfrm>
            <a:off x="839788" y="1505605"/>
            <a:ext cx="6869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/>
              <a:t>Learning: Remembering relationships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F3A5B-0D66-2A4D-9F42-B59BC035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44" y="3337015"/>
            <a:ext cx="2687746" cy="213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6651A-F12A-9D46-A1A3-932B7FA50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9" y="4396445"/>
            <a:ext cx="3129787" cy="2074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E73A95-2456-4947-91AF-376FBE076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28" y="4301266"/>
            <a:ext cx="3045255" cy="1395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DF13E-8533-174D-86C5-9628A4E68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283" y="3831852"/>
            <a:ext cx="2232709" cy="25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0" grpId="0" build="p"/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1765-EBF6-B248-8AE3-0EA72694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1050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That’s cool, Alana, but what about the brain?</a:t>
            </a:r>
          </a:p>
        </p:txBody>
      </p:sp>
    </p:spTree>
    <p:extLst>
      <p:ext uri="{BB962C8B-B14F-4D97-AF65-F5344CB8AC3E}">
        <p14:creationId xmlns:p14="http://schemas.microsoft.com/office/powerpoint/2010/main" val="3798709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63"/>
          <p:cNvPicPr preferRelativeResize="0"/>
          <p:nvPr/>
        </p:nvPicPr>
        <p:blipFill rotWithShape="1">
          <a:blip r:embed="rId3">
            <a:alphaModFix/>
          </a:blip>
          <a:srcRect l="3585" t="12919" r="3992" b="7329"/>
          <a:stretch/>
        </p:blipFill>
        <p:spPr>
          <a:xfrm>
            <a:off x="3978363" y="2082800"/>
            <a:ext cx="4873537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RL in the brain: Dopamine system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82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What is dopamine doing?</a:t>
            </a:r>
            <a:endParaRPr/>
          </a:p>
          <a:p>
            <a:r>
              <a:rPr lang="en" sz="2400">
                <a:solidFill>
                  <a:srgbClr val="FFFFFF"/>
                </a:solidFill>
              </a:rPr>
              <a:t>Dopamine carries the brain's reward signal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75" name="Google Shape;137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76;p65">
            <a:extLst>
              <a:ext uri="{FF2B5EF4-FFF2-40B4-BE49-F238E27FC236}">
                <a16:creationId xmlns:a16="http://schemas.microsoft.com/office/drawing/2014/main" id="{50F0E70B-D860-DC46-9893-83451A909F35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83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83" y="1943771"/>
            <a:ext cx="5169155" cy="45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66"/>
          <p:cNvSpPr txBox="1"/>
          <p:nvPr/>
        </p:nvSpPr>
        <p:spPr>
          <a:xfrm>
            <a:off x="6097459" y="6370388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Schultz et. al, 98</a:t>
            </a:r>
            <a:endParaRPr/>
          </a:p>
        </p:txBody>
      </p:sp>
      <p:sp>
        <p:nvSpPr>
          <p:cNvPr id="1385" name="Google Shape;1385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What is dopamine doing?</a:t>
            </a:r>
            <a:endParaRPr/>
          </a:p>
          <a:p>
            <a:r>
              <a:rPr lang="en" sz="2400">
                <a:solidFill>
                  <a:srgbClr val="FFFFFF"/>
                </a:solidFill>
              </a:rPr>
              <a:t>Dopamine carries the brain's reward signal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86" name="Google Shape;1386;p66"/>
          <p:cNvSpPr/>
          <p:nvPr/>
        </p:nvSpPr>
        <p:spPr>
          <a:xfrm>
            <a:off x="5697025" y="3639275"/>
            <a:ext cx="4836300" cy="271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376;p65">
            <a:extLst>
              <a:ext uri="{FF2B5EF4-FFF2-40B4-BE49-F238E27FC236}">
                <a16:creationId xmlns:a16="http://schemas.microsoft.com/office/drawing/2014/main" id="{A973F1EA-85DF-F34A-BB9E-67F9DE3D1FE5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03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83" y="1943771"/>
            <a:ext cx="5169155" cy="45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67"/>
          <p:cNvSpPr txBox="1"/>
          <p:nvPr/>
        </p:nvSpPr>
        <p:spPr>
          <a:xfrm>
            <a:off x="6097459" y="6370388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Schultz et. al, 98</a:t>
            </a:r>
            <a:endParaRPr/>
          </a:p>
        </p:txBody>
      </p:sp>
      <p:sp>
        <p:nvSpPr>
          <p:cNvPr id="1395" name="Google Shape;1395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What is dopamine doing?</a:t>
            </a:r>
            <a:endParaRPr/>
          </a:p>
          <a:p>
            <a:r>
              <a:rPr lang="en" sz="2400">
                <a:solidFill>
                  <a:srgbClr val="FFFFFF"/>
                </a:solidFill>
              </a:rPr>
              <a:t>Dopamine carries the brain's reward signal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96" name="Google Shape;1396;p67"/>
          <p:cNvSpPr/>
          <p:nvPr/>
        </p:nvSpPr>
        <p:spPr>
          <a:xfrm>
            <a:off x="5697025" y="5256728"/>
            <a:ext cx="4836300" cy="109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376;p65">
            <a:extLst>
              <a:ext uri="{FF2B5EF4-FFF2-40B4-BE49-F238E27FC236}">
                <a16:creationId xmlns:a16="http://schemas.microsoft.com/office/drawing/2014/main" id="{7D5F259D-EF46-BD49-8D85-CC4FE5DB012F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9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83" y="1943771"/>
            <a:ext cx="5169155" cy="45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68"/>
          <p:cNvSpPr txBox="1"/>
          <p:nvPr/>
        </p:nvSpPr>
        <p:spPr>
          <a:xfrm>
            <a:off x="6097459" y="6370388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Schultz et. al, 98</a:t>
            </a:r>
            <a:endParaRPr/>
          </a:p>
        </p:txBody>
      </p:sp>
      <p:sp>
        <p:nvSpPr>
          <p:cNvPr id="1405" name="Google Shape;1405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What is dopamine doing?</a:t>
            </a:r>
            <a:endParaRPr/>
          </a:p>
          <a:p>
            <a:r>
              <a:rPr lang="en" sz="2400">
                <a:solidFill>
                  <a:srgbClr val="FFFFFF"/>
                </a:solidFill>
              </a:rPr>
              <a:t>Dopamine carries the brain's reward signal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" name="Google Shape;1376;p65">
            <a:extLst>
              <a:ext uri="{FF2B5EF4-FFF2-40B4-BE49-F238E27FC236}">
                <a16:creationId xmlns:a16="http://schemas.microsoft.com/office/drawing/2014/main" id="{87FAA690-DA9F-B345-B9BB-8D35D3F2B401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25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83" y="1943771"/>
            <a:ext cx="5169155" cy="45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69"/>
          <p:cNvSpPr txBox="1"/>
          <p:nvPr/>
        </p:nvSpPr>
        <p:spPr>
          <a:xfrm>
            <a:off x="6097459" y="6370388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Schultz et. al, 98</a:t>
            </a:r>
            <a:endParaRPr/>
          </a:p>
        </p:txBody>
      </p:sp>
      <p:sp>
        <p:nvSpPr>
          <p:cNvPr id="1414" name="Google Shape;1414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What is dopamine doing?</a:t>
            </a:r>
            <a:endParaRPr dirty="0"/>
          </a:p>
          <a:p>
            <a:r>
              <a:rPr lang="en" sz="2400" dirty="0">
                <a:solidFill>
                  <a:srgbClr val="FFFFFF"/>
                </a:solidFill>
              </a:rPr>
              <a:t>Dopamine carries the brain's reward signal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15" name="Google Shape;1415;p69"/>
          <p:cNvSpPr/>
          <p:nvPr/>
        </p:nvSpPr>
        <p:spPr>
          <a:xfrm>
            <a:off x="4344639" y="1211778"/>
            <a:ext cx="1180725" cy="469050"/>
          </a:xfrm>
          <a:custGeom>
            <a:avLst/>
            <a:gdLst/>
            <a:ahLst/>
            <a:cxnLst/>
            <a:rect l="l" t="t" r="r" b="b"/>
            <a:pathLst>
              <a:path w="47229" h="18762" extrusionOk="0">
                <a:moveTo>
                  <a:pt x="0" y="0"/>
                </a:moveTo>
                <a:cubicBezTo>
                  <a:pt x="10200" y="0"/>
                  <a:pt x="20638" y="2555"/>
                  <a:pt x="29761" y="7117"/>
                </a:cubicBezTo>
                <a:cubicBezTo>
                  <a:pt x="36020" y="10247"/>
                  <a:pt x="40970" y="15632"/>
                  <a:pt x="47229" y="187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6" name="Google Shape;1416;p69"/>
          <p:cNvSpPr/>
          <p:nvPr/>
        </p:nvSpPr>
        <p:spPr>
          <a:xfrm flipH="1">
            <a:off x="4381194" y="1246121"/>
            <a:ext cx="1180725" cy="469050"/>
          </a:xfrm>
          <a:custGeom>
            <a:avLst/>
            <a:gdLst/>
            <a:ahLst/>
            <a:cxnLst/>
            <a:rect l="l" t="t" r="r" b="b"/>
            <a:pathLst>
              <a:path w="47229" h="18762" extrusionOk="0">
                <a:moveTo>
                  <a:pt x="0" y="0"/>
                </a:moveTo>
                <a:cubicBezTo>
                  <a:pt x="10200" y="0"/>
                  <a:pt x="20638" y="2555"/>
                  <a:pt x="29761" y="7117"/>
                </a:cubicBezTo>
                <a:cubicBezTo>
                  <a:pt x="36020" y="10247"/>
                  <a:pt x="40970" y="15632"/>
                  <a:pt x="47229" y="187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7" name="Google Shape;1417;p69"/>
          <p:cNvSpPr txBox="1"/>
          <p:nvPr/>
        </p:nvSpPr>
        <p:spPr>
          <a:xfrm>
            <a:off x="5636509" y="1399651"/>
            <a:ext cx="4579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 dirty="0">
                <a:solidFill>
                  <a:srgbClr val="FF0000"/>
                </a:solidFill>
              </a:rPr>
              <a:t>reward prediction error</a:t>
            </a:r>
            <a:endParaRPr sz="3000" b="1" dirty="0">
              <a:solidFill>
                <a:srgbClr val="FF0000"/>
              </a:solidFill>
            </a:endParaRPr>
          </a:p>
        </p:txBody>
      </p:sp>
      <p:sp>
        <p:nvSpPr>
          <p:cNvPr id="11" name="Google Shape;1376;p65">
            <a:extLst>
              <a:ext uri="{FF2B5EF4-FFF2-40B4-BE49-F238E27FC236}">
                <a16:creationId xmlns:a16="http://schemas.microsoft.com/office/drawing/2014/main" id="{3C303B66-DD0A-3C4E-89C3-499010454068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74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1" y="1794724"/>
            <a:ext cx="3570795" cy="48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83" y="1943771"/>
            <a:ext cx="5169155" cy="45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70"/>
          <p:cNvSpPr txBox="1"/>
          <p:nvPr/>
        </p:nvSpPr>
        <p:spPr>
          <a:xfrm>
            <a:off x="6097459" y="6370388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Schultz et. al, 98</a:t>
            </a:r>
            <a:endParaRPr/>
          </a:p>
        </p:txBody>
      </p:sp>
      <p:sp>
        <p:nvSpPr>
          <p:cNvPr id="1426" name="Google Shape;1426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What is dopamine doing?</a:t>
            </a:r>
            <a:endParaRPr dirty="0"/>
          </a:p>
          <a:p>
            <a:r>
              <a:rPr lang="en" sz="2400" dirty="0">
                <a:solidFill>
                  <a:srgbClr val="FFFFFF"/>
                </a:solidFill>
              </a:rPr>
              <a:t>Dopamine carries the brain's reward signal</a:t>
            </a:r>
            <a:endParaRPr sz="2400" dirty="0">
              <a:solidFill>
                <a:srgbClr val="FFFFFF"/>
              </a:solidFill>
            </a:endParaRPr>
          </a:p>
        </p:txBody>
      </p:sp>
      <p:grpSp>
        <p:nvGrpSpPr>
          <p:cNvPr id="1428" name="Google Shape;1428;p70"/>
          <p:cNvGrpSpPr/>
          <p:nvPr/>
        </p:nvGrpSpPr>
        <p:grpSpPr>
          <a:xfrm>
            <a:off x="5990500" y="2447201"/>
            <a:ext cx="4448900" cy="468925"/>
            <a:chOff x="4466500" y="2447200"/>
            <a:chExt cx="4448900" cy="468925"/>
          </a:xfrm>
        </p:grpSpPr>
        <p:cxnSp>
          <p:nvCxnSpPr>
            <p:cNvPr id="1429" name="Google Shape;1429;p70"/>
            <p:cNvCxnSpPr/>
            <p:nvPr/>
          </p:nvCxnSpPr>
          <p:spPr>
            <a:xfrm>
              <a:off x="4466500" y="2916125"/>
              <a:ext cx="27402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70"/>
            <p:cNvCxnSpPr/>
            <p:nvPr/>
          </p:nvCxnSpPr>
          <p:spPr>
            <a:xfrm>
              <a:off x="8153400" y="2895600"/>
              <a:ext cx="7620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70"/>
            <p:cNvCxnSpPr/>
            <p:nvPr/>
          </p:nvCxnSpPr>
          <p:spPr>
            <a:xfrm flipH="1">
              <a:off x="7195150" y="2447200"/>
              <a:ext cx="439500" cy="4689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70"/>
            <p:cNvCxnSpPr/>
            <p:nvPr/>
          </p:nvCxnSpPr>
          <p:spPr>
            <a:xfrm>
              <a:off x="7634650" y="2447200"/>
              <a:ext cx="498300" cy="4689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33" name="Google Shape;1433;p70"/>
          <p:cNvGrpSpPr/>
          <p:nvPr/>
        </p:nvGrpSpPr>
        <p:grpSpPr>
          <a:xfrm>
            <a:off x="5990500" y="3810001"/>
            <a:ext cx="3346858" cy="477725"/>
            <a:chOff x="4466500" y="3810000"/>
            <a:chExt cx="3346858" cy="477725"/>
          </a:xfrm>
        </p:grpSpPr>
        <p:cxnSp>
          <p:nvCxnSpPr>
            <p:cNvPr id="1434" name="Google Shape;1434;p70"/>
            <p:cNvCxnSpPr/>
            <p:nvPr/>
          </p:nvCxnSpPr>
          <p:spPr>
            <a:xfrm rot="10800000" flipH="1">
              <a:off x="4466500" y="4279025"/>
              <a:ext cx="164100" cy="87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70"/>
            <p:cNvCxnSpPr/>
            <p:nvPr/>
          </p:nvCxnSpPr>
          <p:spPr>
            <a:xfrm>
              <a:off x="5073158" y="4287725"/>
              <a:ext cx="27402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70"/>
            <p:cNvCxnSpPr/>
            <p:nvPr/>
          </p:nvCxnSpPr>
          <p:spPr>
            <a:xfrm flipH="1">
              <a:off x="4648200" y="3810000"/>
              <a:ext cx="202200" cy="4776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70"/>
            <p:cNvCxnSpPr/>
            <p:nvPr/>
          </p:nvCxnSpPr>
          <p:spPr>
            <a:xfrm>
              <a:off x="4859200" y="3818800"/>
              <a:ext cx="225600" cy="4455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38" name="Google Shape;1438;p70"/>
          <p:cNvGrpSpPr/>
          <p:nvPr/>
        </p:nvGrpSpPr>
        <p:grpSpPr>
          <a:xfrm>
            <a:off x="5949542" y="5257800"/>
            <a:ext cx="4489858" cy="685800"/>
            <a:chOff x="4425542" y="5257800"/>
            <a:chExt cx="4489858" cy="685800"/>
          </a:xfrm>
        </p:grpSpPr>
        <p:cxnSp>
          <p:nvCxnSpPr>
            <p:cNvPr id="1439" name="Google Shape;1439;p70"/>
            <p:cNvCxnSpPr/>
            <p:nvPr/>
          </p:nvCxnSpPr>
          <p:spPr>
            <a:xfrm rot="10800000" flipH="1">
              <a:off x="4425542" y="5726825"/>
              <a:ext cx="164100" cy="87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70"/>
            <p:cNvCxnSpPr/>
            <p:nvPr/>
          </p:nvCxnSpPr>
          <p:spPr>
            <a:xfrm>
              <a:off x="5029200" y="5715000"/>
              <a:ext cx="19812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70"/>
            <p:cNvCxnSpPr/>
            <p:nvPr/>
          </p:nvCxnSpPr>
          <p:spPr>
            <a:xfrm flipH="1">
              <a:off x="4607242" y="5257800"/>
              <a:ext cx="202200" cy="4776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70"/>
            <p:cNvCxnSpPr/>
            <p:nvPr/>
          </p:nvCxnSpPr>
          <p:spPr>
            <a:xfrm>
              <a:off x="4818242" y="5266600"/>
              <a:ext cx="225600" cy="4455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70"/>
            <p:cNvCxnSpPr/>
            <p:nvPr/>
          </p:nvCxnSpPr>
          <p:spPr>
            <a:xfrm>
              <a:off x="7696200" y="5715000"/>
              <a:ext cx="12192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70"/>
            <p:cNvCxnSpPr/>
            <p:nvPr/>
          </p:nvCxnSpPr>
          <p:spPr>
            <a:xfrm rot="10800000">
              <a:off x="7010400" y="5715000"/>
              <a:ext cx="381000" cy="228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5" name="Google Shape;1445;p70"/>
            <p:cNvCxnSpPr/>
            <p:nvPr/>
          </p:nvCxnSpPr>
          <p:spPr>
            <a:xfrm rot="10800000" flipH="1">
              <a:off x="7391400" y="5715000"/>
              <a:ext cx="304800" cy="228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" name="Google Shape;1376;p65">
            <a:extLst>
              <a:ext uri="{FF2B5EF4-FFF2-40B4-BE49-F238E27FC236}">
                <a16:creationId xmlns:a16="http://schemas.microsoft.com/office/drawing/2014/main" id="{A172AE9E-B1F8-BF42-9B45-963DBD364BAB}"/>
              </a:ext>
            </a:extLst>
          </p:cNvPr>
          <p:cNvSpPr txBox="1"/>
          <p:nvPr/>
        </p:nvSpPr>
        <p:spPr>
          <a:xfrm>
            <a:off x="978538" y="1715171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Wise &amp; </a:t>
            </a:r>
            <a:r>
              <a:rPr lang="en" dirty="0" err="1">
                <a:solidFill>
                  <a:schemeClr val="bg1"/>
                </a:solidFill>
              </a:rPr>
              <a:t>Rompert</a:t>
            </a:r>
            <a:r>
              <a:rPr lang="en" dirty="0">
                <a:solidFill>
                  <a:schemeClr val="bg1"/>
                </a:solidFill>
              </a:rPr>
              <a:t>, 89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Google Shape;1415;p69">
            <a:extLst>
              <a:ext uri="{FF2B5EF4-FFF2-40B4-BE49-F238E27FC236}">
                <a16:creationId xmlns:a16="http://schemas.microsoft.com/office/drawing/2014/main" id="{EB571408-E3AC-2C4A-881A-8D99CA115DDC}"/>
              </a:ext>
            </a:extLst>
          </p:cNvPr>
          <p:cNvSpPr/>
          <p:nvPr/>
        </p:nvSpPr>
        <p:spPr>
          <a:xfrm>
            <a:off x="4344639" y="1211778"/>
            <a:ext cx="1180725" cy="469050"/>
          </a:xfrm>
          <a:custGeom>
            <a:avLst/>
            <a:gdLst/>
            <a:ahLst/>
            <a:cxnLst/>
            <a:rect l="l" t="t" r="r" b="b"/>
            <a:pathLst>
              <a:path w="47229" h="18762" extrusionOk="0">
                <a:moveTo>
                  <a:pt x="0" y="0"/>
                </a:moveTo>
                <a:cubicBezTo>
                  <a:pt x="10200" y="0"/>
                  <a:pt x="20638" y="2555"/>
                  <a:pt x="29761" y="7117"/>
                </a:cubicBezTo>
                <a:cubicBezTo>
                  <a:pt x="36020" y="10247"/>
                  <a:pt x="40970" y="15632"/>
                  <a:pt x="47229" y="187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Google Shape;1416;p69">
            <a:extLst>
              <a:ext uri="{FF2B5EF4-FFF2-40B4-BE49-F238E27FC236}">
                <a16:creationId xmlns:a16="http://schemas.microsoft.com/office/drawing/2014/main" id="{F31242C4-8C04-2249-9AF2-A40125AC2203}"/>
              </a:ext>
            </a:extLst>
          </p:cNvPr>
          <p:cNvSpPr/>
          <p:nvPr/>
        </p:nvSpPr>
        <p:spPr>
          <a:xfrm flipH="1">
            <a:off x="4381194" y="1246121"/>
            <a:ext cx="1180725" cy="469050"/>
          </a:xfrm>
          <a:custGeom>
            <a:avLst/>
            <a:gdLst/>
            <a:ahLst/>
            <a:cxnLst/>
            <a:rect l="l" t="t" r="r" b="b"/>
            <a:pathLst>
              <a:path w="47229" h="18762" extrusionOk="0">
                <a:moveTo>
                  <a:pt x="0" y="0"/>
                </a:moveTo>
                <a:cubicBezTo>
                  <a:pt x="10200" y="0"/>
                  <a:pt x="20638" y="2555"/>
                  <a:pt x="29761" y="7117"/>
                </a:cubicBezTo>
                <a:cubicBezTo>
                  <a:pt x="36020" y="10247"/>
                  <a:pt x="40970" y="15632"/>
                  <a:pt x="47229" y="187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" name="Google Shape;1417;p69">
            <a:extLst>
              <a:ext uri="{FF2B5EF4-FFF2-40B4-BE49-F238E27FC236}">
                <a16:creationId xmlns:a16="http://schemas.microsoft.com/office/drawing/2014/main" id="{1DA9FAA5-9CD4-064F-8D39-561B30AD52F4}"/>
              </a:ext>
            </a:extLst>
          </p:cNvPr>
          <p:cNvSpPr txBox="1"/>
          <p:nvPr/>
        </p:nvSpPr>
        <p:spPr>
          <a:xfrm>
            <a:off x="5636509" y="1399651"/>
            <a:ext cx="4579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 dirty="0">
                <a:solidFill>
                  <a:srgbClr val="FF0000"/>
                </a:solidFill>
              </a:rPr>
              <a:t>reward prediction error</a:t>
            </a:r>
            <a:endParaRPr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4B9C-6063-3A4D-A996-D12A8D86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4500" cy="1325563"/>
          </a:xfrm>
        </p:spPr>
        <p:txBody>
          <a:bodyPr/>
          <a:lstStyle/>
          <a:p>
            <a:r>
              <a:rPr lang="en-US" dirty="0"/>
              <a:t>Pavlov’s dog</a:t>
            </a:r>
          </a:p>
        </p:txBody>
      </p:sp>
      <p:cxnSp>
        <p:nvCxnSpPr>
          <p:cNvPr id="4" name="Google Shape;290;p32">
            <a:extLst>
              <a:ext uri="{FF2B5EF4-FFF2-40B4-BE49-F238E27FC236}">
                <a16:creationId xmlns:a16="http://schemas.microsoft.com/office/drawing/2014/main" id="{255ACB38-7F07-D248-BE7F-F63368AECDBA}"/>
              </a:ext>
            </a:extLst>
          </p:cNvPr>
          <p:cNvCxnSpPr>
            <a:cxnSpLocks/>
          </p:cNvCxnSpPr>
          <p:nvPr/>
        </p:nvCxnSpPr>
        <p:spPr>
          <a:xfrm>
            <a:off x="2209701" y="2844418"/>
            <a:ext cx="994992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292;p32">
            <a:extLst>
              <a:ext uri="{FF2B5EF4-FFF2-40B4-BE49-F238E27FC236}">
                <a16:creationId xmlns:a16="http://schemas.microsoft.com/office/drawing/2014/main" id="{F3E40B01-0118-4644-97FE-2915EF6CC6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826" y="1793751"/>
            <a:ext cx="940437" cy="9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3;p32">
            <a:extLst>
              <a:ext uri="{FF2B5EF4-FFF2-40B4-BE49-F238E27FC236}">
                <a16:creationId xmlns:a16="http://schemas.microsoft.com/office/drawing/2014/main" id="{EC310266-67A6-1E41-8750-2908057FBB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5018" y="1716583"/>
            <a:ext cx="1184125" cy="103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8;p32">
            <a:extLst>
              <a:ext uri="{FF2B5EF4-FFF2-40B4-BE49-F238E27FC236}">
                <a16:creationId xmlns:a16="http://schemas.microsoft.com/office/drawing/2014/main" id="{F83024C2-C70F-4740-A4A0-0BC5C3E8B087}"/>
              </a:ext>
            </a:extLst>
          </p:cNvPr>
          <p:cNvSpPr txBox="1"/>
          <p:nvPr/>
        </p:nvSpPr>
        <p:spPr>
          <a:xfrm>
            <a:off x="6169826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13" name="Google Shape;319;p32">
            <a:extLst>
              <a:ext uri="{FF2B5EF4-FFF2-40B4-BE49-F238E27FC236}">
                <a16:creationId xmlns:a16="http://schemas.microsoft.com/office/drawing/2014/main" id="{F744207A-EDC2-874B-9B97-056E96C3C9B0}"/>
              </a:ext>
            </a:extLst>
          </p:cNvPr>
          <p:cNvSpPr txBox="1"/>
          <p:nvPr/>
        </p:nvSpPr>
        <p:spPr>
          <a:xfrm>
            <a:off x="9536450" y="1296282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r=1</a:t>
            </a:r>
            <a:endParaRPr sz="2400" dirty="0">
              <a:solidFill>
                <a:schemeClr val="accent6"/>
              </a:solidFill>
            </a:endParaRPr>
          </a:p>
        </p:txBody>
      </p:sp>
      <p:pic>
        <p:nvPicPr>
          <p:cNvPr id="14" name="Google Shape;1035;p52">
            <a:extLst>
              <a:ext uri="{FF2B5EF4-FFF2-40B4-BE49-F238E27FC236}">
                <a16:creationId xmlns:a16="http://schemas.microsoft.com/office/drawing/2014/main" id="{FC44DF58-FCFF-9346-A588-A9F894DEDD3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00" y="1685537"/>
            <a:ext cx="1595276" cy="1143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/>
              <p:nvPr/>
            </p:nvSpPr>
            <p:spPr>
              <a:xfrm>
                <a:off x="5591448" y="3037652"/>
                <a:ext cx="352715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1−.5=0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0.5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93801B-5DC6-C747-A318-418D27AE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448" y="3037652"/>
                <a:ext cx="3527152" cy="3046988"/>
              </a:xfrm>
              <a:prstGeom prst="rect">
                <a:avLst/>
              </a:prstGeom>
              <a:blipFill>
                <a:blip r:embed="rId6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5EB37F3-D5EE-3A4C-9188-FF512318C6D5}"/>
              </a:ext>
            </a:extLst>
          </p:cNvPr>
          <p:cNvSpPr txBox="1"/>
          <p:nvPr/>
        </p:nvSpPr>
        <p:spPr>
          <a:xfrm>
            <a:off x="5489312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1</a:t>
            </a:r>
          </a:p>
        </p:txBody>
      </p:sp>
      <p:pic>
        <p:nvPicPr>
          <p:cNvPr id="33" name="Google Shape;293;p32">
            <a:extLst>
              <a:ext uri="{FF2B5EF4-FFF2-40B4-BE49-F238E27FC236}">
                <a16:creationId xmlns:a16="http://schemas.microsoft.com/office/drawing/2014/main" id="{81FDD870-0494-7E4C-B98F-B053A0394F1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6994" y="3790718"/>
            <a:ext cx="409404" cy="4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2;p32">
            <a:extLst>
              <a:ext uri="{FF2B5EF4-FFF2-40B4-BE49-F238E27FC236}">
                <a16:creationId xmlns:a16="http://schemas.microsoft.com/office/drawing/2014/main" id="{66E67A29-6C2B-8B4D-8B83-BF1C33436B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418" y="2995353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92;p32">
            <a:extLst>
              <a:ext uri="{FF2B5EF4-FFF2-40B4-BE49-F238E27FC236}">
                <a16:creationId xmlns:a16="http://schemas.microsoft.com/office/drawing/2014/main" id="{FE1DB370-6D00-814A-B309-E3A350DC76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156" y="5243253"/>
            <a:ext cx="485478" cy="491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/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None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=1 −0=0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1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55F614-E231-5840-9C39-B876079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5" y="3027619"/>
                <a:ext cx="3324456" cy="3046988"/>
              </a:xfrm>
              <a:prstGeom prst="rect">
                <a:avLst/>
              </a:prstGeom>
              <a:blipFill>
                <a:blip r:embed="rId7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oogle Shape;293;p32">
            <a:extLst>
              <a:ext uri="{FF2B5EF4-FFF2-40B4-BE49-F238E27FC236}">
                <a16:creationId xmlns:a16="http://schemas.microsoft.com/office/drawing/2014/main" id="{F8FB3F91-A959-8846-AD42-520A9EB93C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0586" y="3037652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167518-5F88-4344-9BC6-D00ED85AF824}"/>
              </a:ext>
            </a:extLst>
          </p:cNvPr>
          <p:cNvSpPr txBox="1"/>
          <p:nvPr/>
        </p:nvSpPr>
        <p:spPr>
          <a:xfrm>
            <a:off x="8813774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</a:t>
            </a:r>
          </a:p>
        </p:txBody>
      </p:sp>
      <p:pic>
        <p:nvPicPr>
          <p:cNvPr id="45" name="Google Shape;293;p32">
            <a:extLst>
              <a:ext uri="{FF2B5EF4-FFF2-40B4-BE49-F238E27FC236}">
                <a16:creationId xmlns:a16="http://schemas.microsoft.com/office/drawing/2014/main" id="{1E879650-2BD5-024B-B5DD-7DBF6D76AD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9491" y="5275779"/>
            <a:ext cx="409404" cy="42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22C54B-24BA-FC40-87DA-E57B8A9271D5}"/>
              </a:ext>
            </a:extLst>
          </p:cNvPr>
          <p:cNvSpPr txBox="1"/>
          <p:nvPr/>
        </p:nvSpPr>
        <p:spPr>
          <a:xfrm>
            <a:off x="31782" y="3258517"/>
            <a:ext cx="21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     V      V</a:t>
            </a:r>
          </a:p>
        </p:txBody>
      </p:sp>
      <p:pic>
        <p:nvPicPr>
          <p:cNvPr id="48" name="Google Shape;292;p32">
            <a:extLst>
              <a:ext uri="{FF2B5EF4-FFF2-40B4-BE49-F238E27FC236}">
                <a16:creationId xmlns:a16="http://schemas.microsoft.com/office/drawing/2014/main" id="{16AADC98-33BA-6647-9D1A-8C16D23BB5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68" y="3343162"/>
            <a:ext cx="319616" cy="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32">
            <a:extLst>
              <a:ext uri="{FF2B5EF4-FFF2-40B4-BE49-F238E27FC236}">
                <a16:creationId xmlns:a16="http://schemas.microsoft.com/office/drawing/2014/main" id="{A1730E0F-4E7B-0D45-A672-2F07DC75C1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666" y="3359587"/>
            <a:ext cx="346156" cy="394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2EFDA6-92A0-1349-A575-71E4DA792ADF}"/>
              </a:ext>
            </a:extLst>
          </p:cNvPr>
          <p:cNvCxnSpPr>
            <a:cxnSpLocks/>
          </p:cNvCxnSpPr>
          <p:nvPr/>
        </p:nvCxnSpPr>
        <p:spPr>
          <a:xfrm flipV="1">
            <a:off x="6921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9254F61-9D35-874F-B302-D590BC798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11" y="3343162"/>
            <a:ext cx="317529" cy="3754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61588E-E58E-9843-A3FB-DD028382D02D}"/>
              </a:ext>
            </a:extLst>
          </p:cNvPr>
          <p:cNvCxnSpPr>
            <a:cxnSpLocks/>
          </p:cNvCxnSpPr>
          <p:nvPr/>
        </p:nvCxnSpPr>
        <p:spPr>
          <a:xfrm flipV="1">
            <a:off x="1377921" y="3258662"/>
            <a:ext cx="0" cy="2499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451F8F6-4830-2F4F-8F5F-BE5E555D33B4}"/>
              </a:ext>
            </a:extLst>
          </p:cNvPr>
          <p:cNvCxnSpPr>
            <a:cxnSpLocks/>
          </p:cNvCxnSpPr>
          <p:nvPr/>
        </p:nvCxnSpPr>
        <p:spPr>
          <a:xfrm>
            <a:off x="153797" y="3845912"/>
            <a:ext cx="1884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318;p32">
            <a:extLst>
              <a:ext uri="{FF2B5EF4-FFF2-40B4-BE49-F238E27FC236}">
                <a16:creationId xmlns:a16="http://schemas.microsoft.com/office/drawing/2014/main" id="{80C651B5-2DB4-F541-AE21-A26918124CF8}"/>
              </a:ext>
            </a:extLst>
          </p:cNvPr>
          <p:cNvSpPr txBox="1"/>
          <p:nvPr/>
        </p:nvSpPr>
        <p:spPr>
          <a:xfrm>
            <a:off x="2855420" y="1344386"/>
            <a:ext cx="9404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6"/>
                </a:solidFill>
              </a:rPr>
              <a:t>r=0</a:t>
            </a:r>
            <a:endParaRPr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/>
              <p:nvPr/>
            </p:nvSpPr>
            <p:spPr>
              <a:xfrm>
                <a:off x="2277041" y="3037652"/>
                <a:ext cx="3626995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=0.5 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.5−0=.25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/>
                  <a:t>= .25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32648CC-C9E5-C04E-9C1C-9279BC217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41" y="3037652"/>
                <a:ext cx="3626995" cy="3046988"/>
              </a:xfrm>
              <a:prstGeom prst="rect">
                <a:avLst/>
              </a:prstGeom>
              <a:blipFill>
                <a:blip r:embed="rId9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5D60115-97AD-EE47-8991-9022C712620E}"/>
              </a:ext>
            </a:extLst>
          </p:cNvPr>
          <p:cNvSpPr txBox="1"/>
          <p:nvPr/>
        </p:nvSpPr>
        <p:spPr>
          <a:xfrm>
            <a:off x="2174906" y="2502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0</a:t>
            </a:r>
          </a:p>
        </p:txBody>
      </p:sp>
      <p:pic>
        <p:nvPicPr>
          <p:cNvPr id="71" name="Google Shape;292;p32">
            <a:extLst>
              <a:ext uri="{FF2B5EF4-FFF2-40B4-BE49-F238E27FC236}">
                <a16:creationId xmlns:a16="http://schemas.microsoft.com/office/drawing/2014/main" id="{8D6F3BA5-FB5B-284E-A793-C62CC28024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464" y="3752649"/>
            <a:ext cx="485478" cy="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671A5A-91AE-2943-9CEE-F59126A0D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514" y="1831166"/>
            <a:ext cx="767523" cy="907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3D074-F477-6840-B068-3ACAD730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062" y="2960232"/>
            <a:ext cx="469141" cy="5547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67EBCF-6EFB-6042-B293-CCFAA91D6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462" y="5211387"/>
            <a:ext cx="469141" cy="55472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6D75E1-501B-0845-B6FA-F49FBF502F42}"/>
              </a:ext>
            </a:extLst>
          </p:cNvPr>
          <p:cNvSpPr txBox="1"/>
          <p:nvPr/>
        </p:nvSpPr>
        <p:spPr>
          <a:xfrm>
            <a:off x="252605" y="3868432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0     0      1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7582FB-79E9-804D-9F75-E6F465CCF281}"/>
              </a:ext>
            </a:extLst>
          </p:cNvPr>
          <p:cNvSpPr txBox="1"/>
          <p:nvPr/>
        </p:nvSpPr>
        <p:spPr>
          <a:xfrm>
            <a:off x="78642" y="4647783"/>
            <a:ext cx="183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.25   .5      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3716D9A-65B3-9840-922C-70A0CE8C329B}"/>
              </a:ext>
            </a:extLst>
          </p:cNvPr>
          <p:cNvSpPr/>
          <p:nvPr/>
        </p:nvSpPr>
        <p:spPr>
          <a:xfrm>
            <a:off x="8433359" y="258105"/>
            <a:ext cx="3517900" cy="833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EA7F66-DD24-8248-9F60-32526CECACC2}"/>
                  </a:ext>
                </a:extLst>
              </p:cNvPr>
              <p:cNvSpPr/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EA7F66-DD24-8248-9F60-32526CECAC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05" y="629603"/>
                <a:ext cx="3216112" cy="461665"/>
              </a:xfrm>
              <a:prstGeom prst="rect">
                <a:avLst/>
              </a:prstGeom>
              <a:blipFill>
                <a:blip r:embed="rId10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AD8153B-CA54-1143-9481-673DA95A7A6C}"/>
                  </a:ext>
                </a:extLst>
              </p:cNvPr>
              <p:cNvSpPr/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AD8153B-CA54-1143-9481-673DA95A7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698" y="258105"/>
                <a:ext cx="3908927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BD6B92-9F55-EE43-B38B-534AB7C39F3E}"/>
                  </a:ext>
                </a:extLst>
              </p:cNvPr>
              <p:cNvSpPr txBox="1"/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BD6B92-9F55-EE43-B38B-534AB7C39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288" y="1131870"/>
                <a:ext cx="1226298" cy="830997"/>
              </a:xfrm>
              <a:prstGeom prst="rect">
                <a:avLst/>
              </a:prstGeom>
              <a:blipFill>
                <a:blip r:embed="rId12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1325CC7B-62F2-FE4A-B74D-75E9C929681C}"/>
              </a:ext>
            </a:extLst>
          </p:cNvPr>
          <p:cNvSpPr txBox="1"/>
          <p:nvPr/>
        </p:nvSpPr>
        <p:spPr>
          <a:xfrm>
            <a:off x="228703" y="424684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0    0.5    1</a:t>
            </a:r>
          </a:p>
        </p:txBody>
      </p:sp>
    </p:spTree>
    <p:extLst>
      <p:ext uri="{BB962C8B-B14F-4D97-AF65-F5344CB8AC3E}">
        <p14:creationId xmlns:p14="http://schemas.microsoft.com/office/powerpoint/2010/main" val="738640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A777-15C9-1C40-9013-60A0D64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PE-hypothesis of 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518C-E691-C840-AC4A-2C3CC415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60"/>
            <a:ext cx="11772901" cy="4351338"/>
          </a:xfrm>
        </p:spPr>
        <p:txBody>
          <a:bodyPr/>
          <a:lstStyle/>
          <a:p>
            <a:r>
              <a:rPr lang="en-US" dirty="0"/>
              <a:t>Should be sensitive to </a:t>
            </a:r>
            <a:r>
              <a:rPr lang="en-US" dirty="0">
                <a:solidFill>
                  <a:srgbClr val="E6BA82"/>
                </a:solidFill>
              </a:rPr>
              <a:t>probability of reward </a:t>
            </a:r>
            <a:r>
              <a:rPr lang="en-US" dirty="0"/>
              <a:t>and</a:t>
            </a:r>
            <a:r>
              <a:rPr lang="en-US" dirty="0">
                <a:solidFill>
                  <a:srgbClr val="E6BA82"/>
                </a:solidFill>
              </a:rPr>
              <a:t> magnitude of reward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1E2A8-C6ED-474C-ABA0-20C814D5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220" y="3423464"/>
            <a:ext cx="5685763" cy="14250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2052DC-BE18-1A47-8C18-CF6233A1FEF6}"/>
              </a:ext>
            </a:extLst>
          </p:cNvPr>
          <p:cNvSpPr/>
          <p:nvPr/>
        </p:nvSpPr>
        <p:spPr>
          <a:xfrm>
            <a:off x="6434220" y="3054132"/>
            <a:ext cx="1955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Tobler et al, 2005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64DA7-2C04-DF4E-8DF0-274179B307F5}"/>
              </a:ext>
            </a:extLst>
          </p:cNvPr>
          <p:cNvSpPr/>
          <p:nvPr/>
        </p:nvSpPr>
        <p:spPr>
          <a:xfrm>
            <a:off x="699884" y="5659991"/>
            <a:ext cx="2618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effectLst/>
                <a:latin typeface="Times New Roman" panose="02020603050405020304" pitchFamily="18" charset="0"/>
              </a:rPr>
            </a:br>
            <a:endParaRPr lang="en-US" dirty="0">
              <a:effectLst/>
              <a:latin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Fiorillo</a:t>
            </a:r>
            <a:r>
              <a:rPr lang="en-US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al, 2003 </a:t>
            </a:r>
          </a:p>
        </p:txBody>
      </p:sp>
      <p:pic>
        <p:nvPicPr>
          <p:cNvPr id="15" name="Google Shape;1453;p71">
            <a:extLst>
              <a:ext uri="{FF2B5EF4-FFF2-40B4-BE49-F238E27FC236}">
                <a16:creationId xmlns:a16="http://schemas.microsoft.com/office/drawing/2014/main" id="{378E1454-E51B-6147-A002-453946EDED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b="4527"/>
          <a:stretch/>
        </p:blipFill>
        <p:spPr>
          <a:xfrm rot="-5400000">
            <a:off x="1317123" y="1279824"/>
            <a:ext cx="4279900" cy="5514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4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/>
          <p:nvPr/>
        </p:nvSpPr>
        <p:spPr>
          <a:xfrm>
            <a:off x="764293" y="4899944"/>
            <a:ext cx="3635700" cy="104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/>
              <a:t>Input</a:t>
            </a:r>
            <a:endParaRPr sz="3000"/>
          </a:p>
        </p:txBody>
      </p:sp>
      <p:sp>
        <p:nvSpPr>
          <p:cNvPr id="60" name="Google Shape;60;p11"/>
          <p:cNvSpPr/>
          <p:nvPr/>
        </p:nvSpPr>
        <p:spPr>
          <a:xfrm>
            <a:off x="2733318" y="3395694"/>
            <a:ext cx="3635700" cy="104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/>
              <a:t>Hidden</a:t>
            </a:r>
            <a:endParaRPr sz="3000"/>
          </a:p>
        </p:txBody>
      </p:sp>
      <p:sp>
        <p:nvSpPr>
          <p:cNvPr id="61" name="Google Shape;61;p11"/>
          <p:cNvSpPr/>
          <p:nvPr/>
        </p:nvSpPr>
        <p:spPr>
          <a:xfrm>
            <a:off x="2733318" y="1891444"/>
            <a:ext cx="3635700" cy="104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 dirty="0"/>
              <a:t>Output</a:t>
            </a:r>
            <a:endParaRPr sz="3000" dirty="0"/>
          </a:p>
        </p:txBody>
      </p:sp>
      <p:sp>
        <p:nvSpPr>
          <p:cNvPr id="62" name="Google Shape;62;p11"/>
          <p:cNvSpPr/>
          <p:nvPr/>
        </p:nvSpPr>
        <p:spPr>
          <a:xfrm>
            <a:off x="4907793" y="4899944"/>
            <a:ext cx="3635700" cy="104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 dirty="0"/>
              <a:t>Context</a:t>
            </a:r>
            <a:endParaRPr sz="3000" dirty="0"/>
          </a:p>
        </p:txBody>
      </p:sp>
      <p:cxnSp>
        <p:nvCxnSpPr>
          <p:cNvPr id="63" name="Google Shape;63;p11"/>
          <p:cNvCxnSpPr>
            <a:stCxn id="62" idx="0"/>
            <a:endCxn id="60" idx="2"/>
          </p:cNvCxnSpPr>
          <p:nvPr/>
        </p:nvCxnSpPr>
        <p:spPr>
          <a:xfrm rot="10800000">
            <a:off x="4551243" y="4443344"/>
            <a:ext cx="2174400" cy="45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64;p11"/>
          <p:cNvCxnSpPr>
            <a:stCxn id="59" idx="0"/>
            <a:endCxn id="60" idx="2"/>
          </p:cNvCxnSpPr>
          <p:nvPr/>
        </p:nvCxnSpPr>
        <p:spPr>
          <a:xfrm rot="10800000" flipH="1">
            <a:off x="2582143" y="4443344"/>
            <a:ext cx="1968900" cy="45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65;p11"/>
          <p:cNvCxnSpPr>
            <a:stCxn id="60" idx="0"/>
            <a:endCxn id="61" idx="2"/>
          </p:cNvCxnSpPr>
          <p:nvPr/>
        </p:nvCxnSpPr>
        <p:spPr>
          <a:xfrm rot="10800000">
            <a:off x="4551168" y="2939094"/>
            <a:ext cx="0" cy="45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66;p11"/>
          <p:cNvSpPr txBox="1"/>
          <p:nvPr/>
        </p:nvSpPr>
        <p:spPr>
          <a:xfrm>
            <a:off x="6999639" y="2137454"/>
            <a:ext cx="4603782" cy="20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 dirty="0">
                <a:solidFill>
                  <a:srgbClr val="E6BA82"/>
                </a:solidFill>
              </a:rPr>
              <a:t>Clamping the output is “supervising”.</a:t>
            </a:r>
          </a:p>
          <a:p>
            <a:pPr algn="ctr"/>
            <a:endParaRPr sz="3000" dirty="0">
              <a:solidFill>
                <a:srgbClr val="E6BA82"/>
              </a:solidFill>
            </a:endParaRPr>
          </a:p>
          <a:p>
            <a:pPr algn="ctr"/>
            <a:r>
              <a:rPr lang="en" sz="3000" dirty="0">
                <a:solidFill>
                  <a:srgbClr val="E6BA82"/>
                </a:solidFill>
              </a:rPr>
              <a:t>Hebbian plasticity during settling is “unsupervised”. </a:t>
            </a:r>
            <a:endParaRPr sz="3000" dirty="0">
              <a:solidFill>
                <a:srgbClr val="E6BA8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FEFB0-5E0F-534E-9E8A-B8B44CEB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" dirty="0"/>
              <a:t>Learning example: SRN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Blocking returns</a:t>
            </a:r>
            <a:endParaRPr dirty="0"/>
          </a:p>
        </p:txBody>
      </p:sp>
      <p:pic>
        <p:nvPicPr>
          <p:cNvPr id="1460" name="Google Shape;1460;p72"/>
          <p:cNvPicPr preferRelativeResize="0"/>
          <p:nvPr/>
        </p:nvPicPr>
        <p:blipFill rotWithShape="1">
          <a:blip r:embed="rId3">
            <a:alphaModFix/>
          </a:blip>
          <a:srcRect b="55713"/>
          <a:stretch/>
        </p:blipFill>
        <p:spPr>
          <a:xfrm rot="-5400000">
            <a:off x="1985937" y="2536038"/>
            <a:ext cx="4142700" cy="32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72"/>
          <p:cNvPicPr preferRelativeResize="0"/>
          <p:nvPr/>
        </p:nvPicPr>
        <p:blipFill rotWithShape="1">
          <a:blip r:embed="rId3">
            <a:alphaModFix/>
          </a:blip>
          <a:srcRect t="45949" b="-496"/>
          <a:stretch/>
        </p:blipFill>
        <p:spPr>
          <a:xfrm rot="-5400000">
            <a:off x="5724026" y="2160676"/>
            <a:ext cx="4142700" cy="399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39C82-FE60-5040-B30B-B315FB7E3DF4}"/>
              </a:ext>
            </a:extLst>
          </p:cNvPr>
          <p:cNvSpPr txBox="1"/>
          <p:nvPr/>
        </p:nvSpPr>
        <p:spPr>
          <a:xfrm>
            <a:off x="7289800" y="5219700"/>
            <a:ext cx="7366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Blocking: DA induces learning</a:t>
            </a:r>
            <a:endParaRPr/>
          </a:p>
        </p:txBody>
      </p:sp>
      <p:pic>
        <p:nvPicPr>
          <p:cNvPr id="1467" name="Google Shape;1467;p73"/>
          <p:cNvPicPr preferRelativeResize="0"/>
          <p:nvPr/>
        </p:nvPicPr>
        <p:blipFill rotWithShape="1">
          <a:blip r:embed="rId3">
            <a:alphaModFix/>
          </a:blip>
          <a:srcRect t="2076" r="6208" b="1769"/>
          <a:stretch/>
        </p:blipFill>
        <p:spPr>
          <a:xfrm rot="-5400000">
            <a:off x="3494063" y="361463"/>
            <a:ext cx="5228425" cy="770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96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BCCC-B3EF-B345-9B5C-63D2762F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dopamine-based RPE signals used to select actions?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DADDB-09F8-F24B-9AF3-2AB1DB49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17" y="1541334"/>
            <a:ext cx="4381500" cy="389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11A22-1E32-4447-8B2B-A434A807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70" y="4477619"/>
            <a:ext cx="1033880" cy="9626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1517C1-E101-544A-8340-AC03FEC83B51}"/>
              </a:ext>
            </a:extLst>
          </p:cNvPr>
          <p:cNvSpPr/>
          <p:nvPr/>
        </p:nvSpPr>
        <p:spPr>
          <a:xfrm>
            <a:off x="1750541" y="5861391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Will consider biological implementation in basal ganglia later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48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3A6-690D-A342-A437-3D8351C2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Q-Learning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B54D052-A6F9-934A-8454-596B78F5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10" y="2232609"/>
            <a:ext cx="7549979" cy="33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AC098-8E6B-324E-AC7B-409FBB8603EC}"/>
              </a:ext>
            </a:extLst>
          </p:cNvPr>
          <p:cNvSpPr/>
          <p:nvPr/>
        </p:nvSpPr>
        <p:spPr>
          <a:xfrm>
            <a:off x="4138619" y="5721184"/>
            <a:ext cx="7941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Alternative - SARSA: takes into account actual choice on next time step, “on policy”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D0727-4695-B54A-BFE2-4C47FAA2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7" y="1277938"/>
            <a:ext cx="3508036" cy="15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Learning which actions to take</a:t>
            </a:r>
            <a:endParaRPr dirty="0"/>
          </a:p>
        </p:txBody>
      </p:sp>
      <p:sp>
        <p:nvSpPr>
          <p:cNvPr id="1124" name="Google Shape;1124;p56"/>
          <p:cNvSpPr txBox="1"/>
          <p:nvPr/>
        </p:nvSpPr>
        <p:spPr>
          <a:xfrm>
            <a:off x="6796175" y="1973000"/>
            <a:ext cx="18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/>
              <a:t>Actor</a:t>
            </a:r>
            <a:endParaRPr sz="3200"/>
          </a:p>
        </p:txBody>
      </p:sp>
      <p:grpSp>
        <p:nvGrpSpPr>
          <p:cNvPr id="1125" name="Google Shape;1125;p56"/>
          <p:cNvGrpSpPr/>
          <p:nvPr/>
        </p:nvGrpSpPr>
        <p:grpSpPr>
          <a:xfrm>
            <a:off x="2778325" y="2506400"/>
            <a:ext cx="6635350" cy="1071000"/>
            <a:chOff x="1247325" y="2325575"/>
            <a:chExt cx="6635350" cy="1071000"/>
          </a:xfrm>
        </p:grpSpPr>
        <p:sp>
          <p:nvSpPr>
            <p:cNvPr id="1126" name="Google Shape;1126;p56"/>
            <p:cNvSpPr txBox="1"/>
            <p:nvPr/>
          </p:nvSpPr>
          <p:spPr>
            <a:xfrm>
              <a:off x="1247325" y="2325575"/>
              <a:ext cx="2828400" cy="10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2200" b="1"/>
                <a:t>V(s</a:t>
              </a:r>
              <a:r>
                <a:rPr lang="en" sz="2200" b="1" baseline="-25000"/>
                <a:t>t</a:t>
              </a:r>
              <a:r>
                <a:rPr lang="en" sz="2200" b="1"/>
                <a:t>)</a:t>
              </a:r>
              <a:r>
                <a:rPr lang="en" sz="2200"/>
                <a:t> </a:t>
              </a:r>
              <a:endParaRPr sz="2200"/>
            </a:p>
            <a:p>
              <a:pPr algn="ctr"/>
              <a:r>
                <a:rPr lang="en" sz="2200"/>
                <a:t>expected value of </a:t>
              </a:r>
              <a:endParaRPr sz="2200"/>
            </a:p>
            <a:p>
              <a:pPr algn="ctr"/>
              <a:r>
                <a:rPr lang="en" sz="2200"/>
                <a:t>being in state </a:t>
              </a:r>
              <a:r>
                <a:rPr lang="en" sz="2200" b="1" i="1"/>
                <a:t>s</a:t>
              </a:r>
              <a:r>
                <a:rPr lang="en" sz="2200" b="1" i="1" baseline="-25000"/>
                <a:t>t</a:t>
              </a:r>
              <a:endParaRPr sz="2200" b="1" baseline="-25000"/>
            </a:p>
          </p:txBody>
        </p:sp>
        <p:sp>
          <p:nvSpPr>
            <p:cNvPr id="1127" name="Google Shape;1127;p56"/>
            <p:cNvSpPr txBox="1"/>
            <p:nvPr/>
          </p:nvSpPr>
          <p:spPr>
            <a:xfrm>
              <a:off x="4507075" y="2325575"/>
              <a:ext cx="3375600" cy="10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2200" b="1"/>
                <a:t>Q(s</a:t>
              </a:r>
              <a:r>
                <a:rPr lang="en" sz="2200" b="1" baseline="-25000"/>
                <a:t>t</a:t>
              </a:r>
              <a:r>
                <a:rPr lang="en" sz="2200" b="1"/>
                <a:t>,a</a:t>
              </a:r>
              <a:r>
                <a:rPr lang="en" sz="2200" b="1" baseline="-25000"/>
                <a:t>t</a:t>
              </a:r>
              <a:r>
                <a:rPr lang="en" sz="2200" b="1"/>
                <a:t>)</a:t>
              </a:r>
              <a:r>
                <a:rPr lang="en" sz="2200"/>
                <a:t> </a:t>
              </a:r>
              <a:endParaRPr sz="2200"/>
            </a:p>
            <a:p>
              <a:pPr algn="ctr"/>
              <a:r>
                <a:rPr lang="en" sz="2200"/>
                <a:t>preference (weight) for </a:t>
              </a:r>
              <a:endParaRPr sz="2200"/>
            </a:p>
            <a:p>
              <a:pPr algn="ctr"/>
              <a:r>
                <a:rPr lang="en" sz="2200"/>
                <a:t>taking action </a:t>
              </a:r>
              <a:r>
                <a:rPr lang="en" sz="2200" b="1"/>
                <a:t>a</a:t>
              </a:r>
              <a:r>
                <a:rPr lang="en" sz="2200" b="1" baseline="-25000"/>
                <a:t>t</a:t>
              </a:r>
              <a:r>
                <a:rPr lang="en" sz="2200"/>
                <a:t> in state </a:t>
              </a:r>
              <a:r>
                <a:rPr lang="en" sz="2200" b="1"/>
                <a:t>s</a:t>
              </a:r>
              <a:r>
                <a:rPr lang="en" sz="2200" b="1" baseline="-25000"/>
                <a:t>t</a:t>
              </a:r>
              <a:endParaRPr sz="2200" b="1" baseline="-25000"/>
            </a:p>
          </p:txBody>
        </p:sp>
      </p:grpSp>
      <p:sp>
        <p:nvSpPr>
          <p:cNvPr id="1128" name="Google Shape;1128;p56"/>
          <p:cNvSpPr txBox="1"/>
          <p:nvPr/>
        </p:nvSpPr>
        <p:spPr>
          <a:xfrm>
            <a:off x="3214775" y="1973000"/>
            <a:ext cx="18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/>
              <a:t>Critic</a:t>
            </a:r>
            <a:endParaRPr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39A54-5E75-F246-9583-A069B208B600}"/>
              </a:ext>
            </a:extLst>
          </p:cNvPr>
          <p:cNvSpPr txBox="1"/>
          <p:nvPr/>
        </p:nvSpPr>
        <p:spPr>
          <a:xfrm>
            <a:off x="4138025" y="4661470"/>
            <a:ext cx="34102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6BA82"/>
                </a:solidFill>
              </a:rPr>
              <a:t>Analogy: Player/coach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73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Learning which actions to take</a:t>
            </a:r>
            <a:endParaRPr dirty="0"/>
          </a:p>
        </p:txBody>
      </p:sp>
      <p:sp>
        <p:nvSpPr>
          <p:cNvPr id="1134" name="Google Shape;1134;p57"/>
          <p:cNvSpPr txBox="1"/>
          <p:nvPr/>
        </p:nvSpPr>
        <p:spPr>
          <a:xfrm>
            <a:off x="6796175" y="1973000"/>
            <a:ext cx="18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/>
              <a:t>Actor</a:t>
            </a:r>
            <a:endParaRPr sz="3200"/>
          </a:p>
        </p:txBody>
      </p:sp>
      <p:grpSp>
        <p:nvGrpSpPr>
          <p:cNvPr id="1135" name="Google Shape;1135;p57"/>
          <p:cNvGrpSpPr/>
          <p:nvPr/>
        </p:nvGrpSpPr>
        <p:grpSpPr>
          <a:xfrm>
            <a:off x="2778325" y="2506400"/>
            <a:ext cx="6635350" cy="1071000"/>
            <a:chOff x="1247325" y="2325575"/>
            <a:chExt cx="6635350" cy="1071000"/>
          </a:xfrm>
        </p:grpSpPr>
        <p:sp>
          <p:nvSpPr>
            <p:cNvPr id="1136" name="Google Shape;1136;p57"/>
            <p:cNvSpPr txBox="1"/>
            <p:nvPr/>
          </p:nvSpPr>
          <p:spPr>
            <a:xfrm>
              <a:off x="1247325" y="2325575"/>
              <a:ext cx="2828400" cy="10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2200" b="1" dirty="0">
                  <a:solidFill>
                    <a:schemeClr val="accent1"/>
                  </a:solidFill>
                </a:rPr>
                <a:t>V(</a:t>
              </a:r>
              <a:r>
                <a:rPr lang="en" sz="2200" b="1" dirty="0" err="1">
                  <a:solidFill>
                    <a:schemeClr val="accent1"/>
                  </a:solidFill>
                </a:rPr>
                <a:t>s</a:t>
              </a:r>
              <a:r>
                <a:rPr lang="en" sz="2200" b="1" baseline="-25000" dirty="0" err="1">
                  <a:solidFill>
                    <a:schemeClr val="accent1"/>
                  </a:solidFill>
                </a:rPr>
                <a:t>t</a:t>
              </a:r>
              <a:r>
                <a:rPr lang="en" sz="2200" b="1" dirty="0">
                  <a:solidFill>
                    <a:schemeClr val="accent1"/>
                  </a:solidFill>
                </a:rPr>
                <a:t>)</a:t>
              </a:r>
              <a:r>
                <a:rPr lang="en" sz="2200" dirty="0">
                  <a:solidFill>
                    <a:schemeClr val="accent1"/>
                  </a:solidFill>
                </a:rPr>
                <a:t> </a:t>
              </a:r>
              <a:endParaRPr sz="2200" dirty="0">
                <a:solidFill>
                  <a:schemeClr val="accent1"/>
                </a:solidFill>
              </a:endParaRPr>
            </a:p>
            <a:p>
              <a:pPr algn="ctr"/>
              <a:r>
                <a:rPr lang="en" sz="2200" dirty="0"/>
                <a:t>expected value of </a:t>
              </a:r>
              <a:endParaRPr sz="2200" dirty="0"/>
            </a:p>
            <a:p>
              <a:pPr algn="ctr"/>
              <a:r>
                <a:rPr lang="en" sz="2200" dirty="0"/>
                <a:t>being in state </a:t>
              </a:r>
              <a:r>
                <a:rPr lang="en" sz="2200" b="1" i="1" dirty="0" err="1"/>
                <a:t>s</a:t>
              </a:r>
              <a:r>
                <a:rPr lang="en" sz="2200" b="1" i="1" baseline="-25000" dirty="0" err="1"/>
                <a:t>t</a:t>
              </a:r>
              <a:endParaRPr sz="2200" b="1" baseline="-25000" dirty="0"/>
            </a:p>
          </p:txBody>
        </p:sp>
        <p:sp>
          <p:nvSpPr>
            <p:cNvPr id="1137" name="Google Shape;1137;p57"/>
            <p:cNvSpPr txBox="1"/>
            <p:nvPr/>
          </p:nvSpPr>
          <p:spPr>
            <a:xfrm>
              <a:off x="4507075" y="2325575"/>
              <a:ext cx="3375600" cy="10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2200" b="1" dirty="0">
                  <a:solidFill>
                    <a:schemeClr val="accent6"/>
                  </a:solidFill>
                </a:rPr>
                <a:t>Q(</a:t>
              </a:r>
              <a:r>
                <a:rPr lang="en" sz="2200" b="1" dirty="0" err="1">
                  <a:solidFill>
                    <a:schemeClr val="accent6"/>
                  </a:solidFill>
                </a:rPr>
                <a:t>s</a:t>
              </a:r>
              <a:r>
                <a:rPr lang="en" sz="2200" b="1" baseline="-25000" dirty="0" err="1">
                  <a:solidFill>
                    <a:schemeClr val="accent6"/>
                  </a:solidFill>
                </a:rPr>
                <a:t>t</a:t>
              </a:r>
              <a:r>
                <a:rPr lang="en" sz="2200" b="1" dirty="0" err="1">
                  <a:solidFill>
                    <a:schemeClr val="accent6"/>
                  </a:solidFill>
                </a:rPr>
                <a:t>,a</a:t>
              </a:r>
              <a:r>
                <a:rPr lang="en" sz="2200" b="1" baseline="-25000" dirty="0" err="1">
                  <a:solidFill>
                    <a:schemeClr val="accent6"/>
                  </a:solidFill>
                </a:rPr>
                <a:t>t</a:t>
              </a:r>
              <a:r>
                <a:rPr lang="en" sz="2200" b="1" dirty="0">
                  <a:solidFill>
                    <a:schemeClr val="accent6"/>
                  </a:solidFill>
                </a:rPr>
                <a:t>)</a:t>
              </a:r>
              <a:r>
                <a:rPr lang="en" sz="2200" dirty="0">
                  <a:solidFill>
                    <a:schemeClr val="accent6"/>
                  </a:solidFill>
                </a:rPr>
                <a:t> </a:t>
              </a:r>
              <a:endParaRPr sz="2200" dirty="0">
                <a:solidFill>
                  <a:schemeClr val="accent6"/>
                </a:solidFill>
              </a:endParaRPr>
            </a:p>
            <a:p>
              <a:pPr algn="ctr"/>
              <a:r>
                <a:rPr lang="en" sz="2200" dirty="0"/>
                <a:t>preference (weight) for </a:t>
              </a:r>
              <a:endParaRPr sz="2200" dirty="0"/>
            </a:p>
            <a:p>
              <a:pPr algn="ctr"/>
              <a:r>
                <a:rPr lang="en" sz="2200" dirty="0"/>
                <a:t>taking action </a:t>
              </a:r>
              <a:r>
                <a:rPr lang="en" sz="2200" b="1" dirty="0"/>
                <a:t>a</a:t>
              </a:r>
              <a:r>
                <a:rPr lang="en" sz="2200" b="1" baseline="-25000" dirty="0"/>
                <a:t>t</a:t>
              </a:r>
              <a:r>
                <a:rPr lang="en" sz="2200" dirty="0"/>
                <a:t> in state </a:t>
              </a:r>
              <a:r>
                <a:rPr lang="en" sz="2200" b="1" dirty="0" err="1"/>
                <a:t>s</a:t>
              </a:r>
              <a:r>
                <a:rPr lang="en" sz="2200" b="1" baseline="-25000" dirty="0" err="1"/>
                <a:t>t</a:t>
              </a:r>
              <a:endParaRPr sz="2200" b="1" baseline="-25000" dirty="0"/>
            </a:p>
          </p:txBody>
        </p:sp>
      </p:grpSp>
      <p:sp>
        <p:nvSpPr>
          <p:cNvPr id="1138" name="Google Shape;1138;p57"/>
          <p:cNvSpPr txBox="1"/>
          <p:nvPr/>
        </p:nvSpPr>
        <p:spPr>
          <a:xfrm>
            <a:off x="3214775" y="1973000"/>
            <a:ext cx="18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/>
              <a:t>Critic</a:t>
            </a:r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EA948A-3DBD-5C4F-937C-B756B94AE46F}"/>
                  </a:ext>
                </a:extLst>
              </p:cNvPr>
              <p:cNvSpPr txBox="1"/>
              <p:nvPr/>
            </p:nvSpPr>
            <p:spPr>
              <a:xfrm>
                <a:off x="3101172" y="4110800"/>
                <a:ext cx="6512384" cy="1661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0" dirty="0"/>
                  <a:t>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2) 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b="0" dirty="0"/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3) </m:t>
                    </m:r>
                    <m:r>
                      <a:rPr lang="en-US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← </m:t>
                    </m:r>
                    <m:r>
                      <a:rPr lang="en-US" sz="36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EA948A-3DBD-5C4F-937C-B756B94AE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172" y="4110800"/>
                <a:ext cx="6512384" cy="1661993"/>
              </a:xfrm>
              <a:prstGeom prst="rect">
                <a:avLst/>
              </a:prstGeom>
              <a:blipFill>
                <a:blip r:embed="rId3"/>
                <a:stretch>
                  <a:fillRect l="-4086" t="-9160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267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64"/>
          <p:cNvSpPr txBox="1">
            <a:spLocks noGrp="1"/>
          </p:cNvSpPr>
          <p:nvPr>
            <p:ph type="title"/>
          </p:nvPr>
        </p:nvSpPr>
        <p:spPr>
          <a:xfrm>
            <a:off x="838200" y="11045"/>
            <a:ext cx="10515600" cy="13255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fMRI &amp; reward prediction errors</a:t>
            </a:r>
            <a:endParaRPr dirty="0"/>
          </a:p>
        </p:txBody>
      </p:sp>
      <p:pic>
        <p:nvPicPr>
          <p:cNvPr id="1367" name="Google Shape;13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276" y="1425617"/>
            <a:ext cx="4283448" cy="4006766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64"/>
          <p:cNvSpPr txBox="1"/>
          <p:nvPr/>
        </p:nvSpPr>
        <p:spPr>
          <a:xfrm>
            <a:off x="1566150" y="5610400"/>
            <a:ext cx="90597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Ventral striatum correlates with reward prediction error: Critic!</a:t>
            </a:r>
            <a:endParaRPr sz="2400"/>
          </a:p>
          <a:p>
            <a:pPr algn="ctr"/>
            <a:r>
              <a:rPr lang="en" sz="2400"/>
              <a:t>Dorsal striatum correlates when actor involved</a:t>
            </a:r>
            <a:endParaRPr sz="2400"/>
          </a:p>
        </p:txBody>
      </p:sp>
      <p:sp>
        <p:nvSpPr>
          <p:cNvPr id="1369" name="Google Shape;1369;p64"/>
          <p:cNvSpPr txBox="1"/>
          <p:nvPr/>
        </p:nvSpPr>
        <p:spPr>
          <a:xfrm>
            <a:off x="1620725" y="64008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O'Doherty et al, 2004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223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3E2-6FB5-1B4D-85AD-03135FCA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Google Deep Mind RL Network (“DQN”) Plays Atari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5967B-5E84-A448-B5D6-89A6941A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01" y="1492980"/>
            <a:ext cx="5623355" cy="1636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B9C982-8031-1B43-86DD-6EC44B8C8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73" y="3376385"/>
            <a:ext cx="5520210" cy="31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99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Assume you’re a brain - revisited</a:t>
            </a:r>
            <a:endParaRPr dirty="0"/>
          </a:p>
        </p:txBody>
      </p:sp>
      <p:sp>
        <p:nvSpPr>
          <p:cNvPr id="44" name="Google Shape;44;p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You still need to eat things, you still don’t want to be eaten by other things, and you’d still “like” to produce more brains.</a:t>
            </a:r>
            <a:endParaRPr dirty="0"/>
          </a:p>
          <a:p>
            <a:pPr marL="0" indent="0">
              <a:buNone/>
            </a:pPr>
            <a:endParaRPr dirty="0">
              <a:solidFill>
                <a:schemeClr val="accent4"/>
              </a:solidFill>
            </a:endParaRPr>
          </a:p>
          <a:p>
            <a:pPr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What is learning?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Why is learning important?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What should you learn?</a:t>
            </a:r>
            <a:endParaRPr i="1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i="1" dirty="0">
                <a:solidFill>
                  <a:schemeClr val="accent4"/>
                </a:solidFill>
              </a:rPr>
              <a:t>When should you learn?</a:t>
            </a:r>
            <a:endParaRPr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838200" y="408006"/>
            <a:ext cx="10515600" cy="10459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dirty="0"/>
              <a:t>Reinforcement learning: In-between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B91327-3C76-0146-BE32-05959B072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Features:</a:t>
            </a:r>
          </a:p>
          <a:p>
            <a:pPr marL="457200" indent="-419100">
              <a:buSzPts val="3000"/>
              <a:buChar char="●"/>
            </a:pPr>
            <a:r>
              <a:rPr lang="en-US" dirty="0"/>
              <a:t>No ‘teacher’</a:t>
            </a:r>
          </a:p>
          <a:p>
            <a:pPr marL="457200" indent="-419100">
              <a:buSzPts val="3000"/>
              <a:buChar char="●"/>
            </a:pPr>
            <a:r>
              <a:rPr lang="en-US" dirty="0"/>
              <a:t>No ‘correct’ answer given</a:t>
            </a:r>
          </a:p>
          <a:p>
            <a:pPr marL="457200" indent="-419100">
              <a:buSzPts val="3000"/>
              <a:buChar char="●"/>
            </a:pPr>
            <a:r>
              <a:rPr lang="en-US" dirty="0"/>
              <a:t>Only better/worse outcomes</a:t>
            </a:r>
          </a:p>
          <a:p>
            <a:pPr marL="38100" indent="0">
              <a:buSzPts val="3000"/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38100" indent="0">
              <a:buSzPts val="3000"/>
              <a:buNone/>
            </a:pPr>
            <a:r>
              <a:rPr lang="en-US" dirty="0">
                <a:solidFill>
                  <a:schemeClr val="accent4"/>
                </a:solidFill>
              </a:rPr>
              <a:t>What determines value?</a:t>
            </a:r>
          </a:p>
          <a:p>
            <a:pPr marL="0" indent="0">
              <a:buNone/>
            </a:pPr>
            <a:r>
              <a:rPr lang="en-US" b="1" dirty="0"/>
              <a:t>Grounded in motivation</a:t>
            </a:r>
          </a:p>
          <a:p>
            <a:pPr marL="457200" indent="-419100">
              <a:buClr>
                <a:schemeClr val="dk1"/>
              </a:buClr>
              <a:buSzPts val="3000"/>
              <a:buChar char="●"/>
            </a:pPr>
            <a:r>
              <a:rPr lang="en-US" dirty="0"/>
              <a:t>Some ‘wants’ are innate</a:t>
            </a:r>
          </a:p>
          <a:p>
            <a:pPr marL="457200" indent="-419100">
              <a:buClr>
                <a:schemeClr val="dk1"/>
              </a:buClr>
              <a:buSzPts val="3000"/>
              <a:buFont typeface="Arial" panose="020B0604020202020204" pitchFamily="34" charset="0"/>
              <a:buChar char="●"/>
            </a:pPr>
            <a:r>
              <a:rPr lang="en-US" dirty="0"/>
              <a:t>Link events/actions to innate ‘wants’</a:t>
            </a:r>
          </a:p>
          <a:p>
            <a:pPr marL="38100" indent="0">
              <a:buSzPts val="3000"/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38100" indent="0">
              <a:buSzPts val="3000"/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18" name="Google Shape;118;p13"/>
          <p:cNvSpPr txBox="1"/>
          <p:nvPr/>
        </p:nvSpPr>
        <p:spPr>
          <a:xfrm>
            <a:off x="7534850" y="4279356"/>
            <a:ext cx="2852199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000" dirty="0">
                <a:solidFill>
                  <a:schemeClr val="accent4"/>
                </a:solidFill>
              </a:rPr>
              <a:t>Supervised? Un?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https://lh6.googleusercontent.com/YTIq4FzQJHSosQhCVcZN6w6XKZjBT01HifdFV_7E0_OZHQ6b-snk1ECjD6kipWxBwWxwchAX4Ep1nIfxRw64rIikZYg_pacABwJcIV5dH28I3B2iUWZ-66sP5CRwWNTnDXC9WsiEHfM">
            <a:extLst>
              <a:ext uri="{FF2B5EF4-FFF2-40B4-BE49-F238E27FC236}">
                <a16:creationId xmlns:a16="http://schemas.microsoft.com/office/drawing/2014/main" id="{1D7BD736-F8D5-064C-B73F-CB22B3923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50" y="1577241"/>
            <a:ext cx="39878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6DCF36-F760-7147-A0CE-20989E13A01E}"/>
              </a:ext>
            </a:extLst>
          </p:cNvPr>
          <p:cNvSpPr txBox="1"/>
          <p:nvPr/>
        </p:nvSpPr>
        <p:spPr>
          <a:xfrm>
            <a:off x="7118252" y="5551359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E6BA82"/>
                </a:solidFill>
              </a:rPr>
              <a:t>Link spans time!</a:t>
            </a:r>
          </a:p>
        </p:txBody>
      </p:sp>
    </p:spTree>
    <p:extLst>
      <p:ext uri="{BB962C8B-B14F-4D97-AF65-F5344CB8AC3E}">
        <p14:creationId xmlns:p14="http://schemas.microsoft.com/office/powerpoint/2010/main" val="24472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E71B-1098-264A-8C85-7D4193D1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16FD3-E2A2-684F-BB3E-41BF379B3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Reinforcement (term from operant conditioning)  </a:t>
            </a:r>
          </a:p>
          <a:p>
            <a:pPr lvl="1"/>
            <a:r>
              <a:rPr lang="en-US" sz="2800" dirty="0"/>
              <a:t>Something that makes it </a:t>
            </a:r>
            <a:r>
              <a:rPr lang="en-US" sz="2800" dirty="0">
                <a:solidFill>
                  <a:srgbClr val="E6BA82"/>
                </a:solidFill>
              </a:rPr>
              <a:t>more likely that a certain response will re-occur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91CA2-A269-9C4C-94A2-1655780411BE}"/>
              </a:ext>
            </a:extLst>
          </p:cNvPr>
          <p:cNvSpPr/>
          <p:nvPr/>
        </p:nvSpPr>
        <p:spPr>
          <a:xfrm>
            <a:off x="838200" y="696830"/>
            <a:ext cx="3469105" cy="662152"/>
          </a:xfrm>
          <a:prstGeom prst="rect">
            <a:avLst/>
          </a:prstGeom>
          <a:noFill/>
          <a:ln w="47625">
            <a:solidFill>
              <a:srgbClr val="E6B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BA8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EF66F-7977-6C40-8E68-A79FE200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74" y="3781425"/>
            <a:ext cx="3588752" cy="239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3F488-51F7-F243-B6DD-21B27113F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17" r="13614"/>
          <a:stretch/>
        </p:blipFill>
        <p:spPr>
          <a:xfrm>
            <a:off x="4654215" y="3779545"/>
            <a:ext cx="3092115" cy="2395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01E4D-A206-604E-9871-D1591C98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789" y="3789916"/>
            <a:ext cx="3179011" cy="23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E71B-1098-264A-8C85-7D4193D1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16FD3-E2A2-684F-BB3E-41BF379B3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Reinforcement (term from operant conditioning)  </a:t>
            </a:r>
          </a:p>
          <a:p>
            <a:pPr lvl="1"/>
            <a:r>
              <a:rPr lang="en-US" sz="2800" dirty="0"/>
              <a:t>Something that makes it </a:t>
            </a:r>
            <a:r>
              <a:rPr lang="en-US" sz="2800" dirty="0">
                <a:solidFill>
                  <a:srgbClr val="E6BA82"/>
                </a:solidFill>
              </a:rPr>
              <a:t>more likely that a certain response will re-occur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7842D-D23D-FE4F-83D0-D6B10222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74" y="3781425"/>
            <a:ext cx="3588752" cy="2395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ED142-F510-C744-BBCC-860172FB3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7" r="13614"/>
          <a:stretch/>
        </p:blipFill>
        <p:spPr>
          <a:xfrm>
            <a:off x="4654215" y="3779545"/>
            <a:ext cx="3092115" cy="2395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C91CA2-A269-9C4C-94A2-1655780411BE}"/>
              </a:ext>
            </a:extLst>
          </p:cNvPr>
          <p:cNvSpPr/>
          <p:nvPr/>
        </p:nvSpPr>
        <p:spPr>
          <a:xfrm>
            <a:off x="838200" y="696830"/>
            <a:ext cx="3469105" cy="662152"/>
          </a:xfrm>
          <a:prstGeom prst="rect">
            <a:avLst/>
          </a:prstGeom>
          <a:noFill/>
          <a:ln w="47625">
            <a:solidFill>
              <a:srgbClr val="E6B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BA8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6F7132-B7E4-3944-921E-15826339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789" y="3789916"/>
            <a:ext cx="3179011" cy="23870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9C7A10-F92C-5A4C-B047-78E11F1F8262}"/>
              </a:ext>
            </a:extLst>
          </p:cNvPr>
          <p:cNvSpPr/>
          <p:nvPr/>
        </p:nvSpPr>
        <p:spPr>
          <a:xfrm>
            <a:off x="6958262" y="1849688"/>
            <a:ext cx="2209801" cy="443747"/>
          </a:xfrm>
          <a:prstGeom prst="rect">
            <a:avLst/>
          </a:prstGeom>
          <a:noFill/>
          <a:ln w="47625">
            <a:solidFill>
              <a:srgbClr val="E6B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B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3A25-B810-A344-83ED-A5D099E8A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1895"/>
            <a:ext cx="10515600" cy="545506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E6BA82"/>
                </a:solidFill>
              </a:rPr>
              <a:t>Conditioning</a:t>
            </a:r>
            <a:r>
              <a:rPr lang="en-US" sz="3200" dirty="0"/>
              <a:t>: training an organism to respond in specific ways to certain stimuli (shaping behavior)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82A04-DCFD-F848-A672-BF25B722A40F}"/>
              </a:ext>
            </a:extLst>
          </p:cNvPr>
          <p:cNvSpPr/>
          <p:nvPr/>
        </p:nvSpPr>
        <p:spPr>
          <a:xfrm>
            <a:off x="904277" y="5566782"/>
            <a:ext cx="4160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Classical</a:t>
            </a:r>
            <a:r>
              <a:rPr lang="en-US" sz="2400" dirty="0">
                <a:solidFill>
                  <a:srgbClr val="DD9C3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(Pavlovian): </a:t>
            </a:r>
          </a:p>
          <a:p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train involuntary responses (CR)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B0CDA9-C411-8942-8866-F0BDB232AE03}"/>
              </a:ext>
            </a:extLst>
          </p:cNvPr>
          <p:cNvSpPr/>
          <p:nvPr/>
        </p:nvSpPr>
        <p:spPr>
          <a:xfrm>
            <a:off x="6509952" y="5163139"/>
            <a:ext cx="4497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E6BA82"/>
                </a:solidFill>
                <a:effectLst/>
                <a:latin typeface="Calibri" panose="020F0502020204030204" pitchFamily="34" charset="0"/>
              </a:rPr>
              <a:t>Instrumental</a:t>
            </a:r>
            <a:r>
              <a:rPr lang="en-US" sz="2400" dirty="0">
                <a:solidFill>
                  <a:srgbClr val="DD9C3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(operant): </a:t>
            </a:r>
          </a:p>
          <a:p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train voluntary responses (actions)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01260-FFE9-1B41-9337-B68837D4F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4"/>
          <a:stretch/>
        </p:blipFill>
        <p:spPr>
          <a:xfrm>
            <a:off x="1222175" y="1808925"/>
            <a:ext cx="3348811" cy="3669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70922-3BCD-8F48-B475-65C71ADC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019" y="2196709"/>
            <a:ext cx="4933444" cy="27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05BB-3A0E-084B-8AE8-67EE754BA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2CBDC-45EF-BB41-A757-9957FAAFF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Using </a:t>
            </a:r>
            <a:r>
              <a:rPr lang="en-US" sz="4000" dirty="0">
                <a:solidFill>
                  <a:srgbClr val="E6BA82"/>
                </a:solidFill>
              </a:rPr>
              <a:t>trial-and-error</a:t>
            </a:r>
            <a:r>
              <a:rPr lang="en-US" sz="4000" dirty="0"/>
              <a:t> to learn how to </a:t>
            </a:r>
            <a:r>
              <a:rPr lang="en-US" sz="4000" dirty="0">
                <a:solidFill>
                  <a:srgbClr val="E6BA82"/>
                </a:solidFill>
              </a:rPr>
              <a:t>map 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E6BA82"/>
                </a:solidFill>
              </a:rPr>
              <a:t>actions</a:t>
            </a:r>
            <a:r>
              <a:rPr lang="en-US" sz="4000" dirty="0"/>
              <a:t> so as to </a:t>
            </a:r>
            <a:r>
              <a:rPr lang="en-US" sz="4000" dirty="0">
                <a:solidFill>
                  <a:srgbClr val="E6BA82"/>
                </a:solidFill>
              </a:rPr>
              <a:t>maximize</a:t>
            </a:r>
            <a:r>
              <a:rPr lang="en-US" sz="4000" dirty="0"/>
              <a:t> a numerical </a:t>
            </a:r>
            <a:r>
              <a:rPr lang="en-US" sz="4000" dirty="0">
                <a:solidFill>
                  <a:srgbClr val="E6BA82"/>
                </a:solidFill>
              </a:rPr>
              <a:t>reward</a:t>
            </a:r>
            <a:r>
              <a:rPr lang="en-US" sz="4000" dirty="0"/>
              <a:t> signal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B6B15-EE0E-F54E-A921-3CEC193D58AF}"/>
              </a:ext>
            </a:extLst>
          </p:cNvPr>
          <p:cNvSpPr/>
          <p:nvPr/>
        </p:nvSpPr>
        <p:spPr>
          <a:xfrm>
            <a:off x="230911" y="6311900"/>
            <a:ext cx="2951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Sutton &amp; 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Barto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2</a:t>
            </a:r>
            <a:r>
              <a:rPr lang="en-US" b="1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nd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Ed, 2018</a:t>
            </a:r>
            <a:endParaRPr lang="en-US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86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2824</Words>
  <Application>Microsoft Macintosh PowerPoint</Application>
  <PresentationFormat>Widescreen</PresentationFormat>
  <Paragraphs>584</Paragraphs>
  <Slides>48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Temporal reinforcement learning</vt:lpstr>
      <vt:lpstr>Assume you’re a brain</vt:lpstr>
      <vt:lpstr>There are different types of “learning”</vt:lpstr>
      <vt:lpstr>Learning example: SRN</vt:lpstr>
      <vt:lpstr>Reinforcement learning: In-between</vt:lpstr>
      <vt:lpstr>Reinforcement Learning</vt:lpstr>
      <vt:lpstr>Reinforcement Learning</vt:lpstr>
      <vt:lpstr>PowerPoint Presentation</vt:lpstr>
      <vt:lpstr>Reinforcement Learning</vt:lpstr>
      <vt:lpstr>Learning about delayed outcomes</vt:lpstr>
      <vt:lpstr>Temporal difference learning (informally)</vt:lpstr>
      <vt:lpstr>Classical Conditioning What did Pavlov learn about what his dog learned?</vt:lpstr>
      <vt:lpstr>Classical Conditioning What did Pavlov learn about what his dog learned?</vt:lpstr>
      <vt:lpstr>Classical Conditioning What did Pavlov learn about what his dog learned?</vt:lpstr>
      <vt:lpstr>Classical Conditioning What did Pavlov learn about what his dog learned?</vt:lpstr>
      <vt:lpstr>Rescorla &amp; Wagner (1972)</vt:lpstr>
      <vt:lpstr>Blocking</vt:lpstr>
      <vt:lpstr>Problems with Rescorla Wagner</vt:lpstr>
      <vt:lpstr>How can RL handle sequences of states?</vt:lpstr>
      <vt:lpstr>Temporal difference learning (more formal)</vt:lpstr>
      <vt:lpstr>Pavlov’s dog</vt:lpstr>
      <vt:lpstr>Pavlov’s dog</vt:lpstr>
      <vt:lpstr>Pavlov’s dog</vt:lpstr>
      <vt:lpstr>Consider a long sequence</vt:lpstr>
      <vt:lpstr>Consider a long sequence</vt:lpstr>
      <vt:lpstr>Pavlov’s dog</vt:lpstr>
      <vt:lpstr>Pavlov’s dog</vt:lpstr>
      <vt:lpstr>Pavlov’s dog</vt:lpstr>
      <vt:lpstr>TD-Learning</vt:lpstr>
      <vt:lpstr>That’s cool, Alana, but what about the brain?</vt:lpstr>
      <vt:lpstr>RL in the brain: Dopamine system</vt:lpstr>
      <vt:lpstr>What is dopamine doing? Dopamine carries the brain's reward signal</vt:lpstr>
      <vt:lpstr>What is dopamine doing? Dopamine carries the brain's reward signal</vt:lpstr>
      <vt:lpstr>What is dopamine doing? Dopamine carries the brain's reward signal</vt:lpstr>
      <vt:lpstr>What is dopamine doing? Dopamine carries the brain's reward signal</vt:lpstr>
      <vt:lpstr>What is dopamine doing? Dopamine carries the brain's reward signal</vt:lpstr>
      <vt:lpstr>What is dopamine doing? Dopamine carries the brain's reward signal</vt:lpstr>
      <vt:lpstr>Pavlov’s dog</vt:lpstr>
      <vt:lpstr>PE-hypothesis of DA</vt:lpstr>
      <vt:lpstr>Blocking returns</vt:lpstr>
      <vt:lpstr>Blocking: DA induces learning</vt:lpstr>
      <vt:lpstr>How are dopamine-based RPE signals used to select actions?</vt:lpstr>
      <vt:lpstr>Q-Learning</vt:lpstr>
      <vt:lpstr>Learning which actions to take</vt:lpstr>
      <vt:lpstr>Learning which actions to take</vt:lpstr>
      <vt:lpstr>fMRI &amp; reward prediction errors</vt:lpstr>
      <vt:lpstr>Google Deep Mind RL Network (“DQN”) Plays Atari</vt:lpstr>
      <vt:lpstr>Assume you’re a brain - revisited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Reinforcement learning</dc:title>
  <dc:creator>Microsoft Office User</dc:creator>
  <cp:lastModifiedBy>Microsoft Office User</cp:lastModifiedBy>
  <cp:revision>146</cp:revision>
  <dcterms:created xsi:type="dcterms:W3CDTF">2020-10-19T13:23:26Z</dcterms:created>
  <dcterms:modified xsi:type="dcterms:W3CDTF">2020-10-21T15:32:50Z</dcterms:modified>
</cp:coreProperties>
</file>